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313" r:id="rId3"/>
    <p:sldId id="294" r:id="rId4"/>
    <p:sldId id="293" r:id="rId5"/>
    <p:sldId id="295" r:id="rId6"/>
    <p:sldId id="299" r:id="rId7"/>
    <p:sldId id="298" r:id="rId8"/>
    <p:sldId id="302" r:id="rId9"/>
    <p:sldId id="301" r:id="rId10"/>
    <p:sldId id="304" r:id="rId11"/>
    <p:sldId id="303" r:id="rId12"/>
    <p:sldId id="306" r:id="rId13"/>
    <p:sldId id="305" r:id="rId14"/>
    <p:sldId id="290" r:id="rId15"/>
    <p:sldId id="320" r:id="rId16"/>
    <p:sldId id="309" r:id="rId17"/>
    <p:sldId id="311" r:id="rId18"/>
    <p:sldId id="312" r:id="rId19"/>
    <p:sldId id="328" r:id="rId20"/>
    <p:sldId id="331" r:id="rId21"/>
    <p:sldId id="330" r:id="rId22"/>
    <p:sldId id="332" r:id="rId23"/>
    <p:sldId id="333" r:id="rId24"/>
    <p:sldId id="321" r:id="rId2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623" autoAdjust="0"/>
  </p:normalViewPr>
  <p:slideViewPr>
    <p:cSldViewPr>
      <p:cViewPr>
        <p:scale>
          <a:sx n="68" d="100"/>
          <a:sy n="68" d="100"/>
        </p:scale>
        <p:origin x="-1128" y="-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1019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Inizia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001E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6556-83F4-4E53-AD87-8073BE314C09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7DC-FA4D-4DAF-A2C2-C468CE38C9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6556-83F4-4E53-AD87-8073BE314C09}" type="datetimeFigureOut">
              <a:rPr lang="it-IT" smtClean="0"/>
              <a:pPr/>
              <a:t>30/03/2017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E7DC-FA4D-4DAF-A2C2-C468CE38C9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40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logo_aster_big (1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2279" y="5949280"/>
            <a:ext cx="1667974" cy="47130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36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360"/>
              </a:spcBef>
              <a:buClr>
                <a:srgbClr val="888888"/>
              </a:buClr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36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888689"/>
              </a:buClr>
              <a:buFont typeface="Arial"/>
              <a:buNone/>
              <a:defRPr sz="2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888689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88868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888689"/>
              </a:buClr>
              <a:buFont typeface="Arial"/>
              <a:buNone/>
              <a:defRPr sz="2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888689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88868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36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1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888689"/>
              </a:buClr>
              <a:buFont typeface="Courier New"/>
              <a:buNone/>
              <a:defRPr sz="2000" b="1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888689"/>
              </a:buClr>
              <a:buFont typeface="Arial"/>
              <a:buNone/>
              <a:defRPr sz="1800" b="1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888689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88868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1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rgbClr val="888689"/>
              </a:buClr>
              <a:buFont typeface="Courier New"/>
              <a:buNone/>
              <a:defRPr sz="2000" b="1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rgbClr val="888689"/>
              </a:buClr>
              <a:buFont typeface="Arial"/>
              <a:buNone/>
              <a:defRPr sz="1800" b="1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888689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88868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36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20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888689"/>
              </a:buClr>
              <a:buFont typeface="Arial"/>
              <a:buNone/>
              <a:defRPr sz="32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888689"/>
              </a:buClr>
              <a:buSzPct val="100000"/>
              <a:buFont typeface="Courier New"/>
              <a:buChar char="o"/>
              <a:defRPr sz="2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88868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888689"/>
              </a:buClr>
              <a:buFont typeface="Arial"/>
              <a:buNone/>
              <a:defRPr sz="1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888689"/>
              </a:buClr>
              <a:buFont typeface="Courier New"/>
              <a:buNone/>
              <a:defRPr sz="12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888689"/>
              </a:buClr>
              <a:buFont typeface="Arial"/>
              <a:buNone/>
              <a:defRPr sz="10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20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888689"/>
              </a:buClr>
              <a:buFont typeface="Arial"/>
              <a:buNone/>
              <a:defRPr sz="32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888689"/>
              </a:buClr>
              <a:buFont typeface="Courier New"/>
              <a:buNone/>
              <a:defRPr sz="2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888689"/>
              </a:buClr>
              <a:buFont typeface="Arial"/>
              <a:buNone/>
              <a:defRPr sz="1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888689"/>
              </a:buClr>
              <a:buFont typeface="Courier New"/>
              <a:buNone/>
              <a:defRPr sz="12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888689"/>
              </a:buClr>
              <a:buFont typeface="Arial"/>
              <a:buNone/>
              <a:defRPr sz="10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logo_aster_big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279" y="5949280"/>
            <a:ext cx="1667974" cy="4713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36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95326" y="-165310"/>
            <a:ext cx="435334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888689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888689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e testo vertica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logo_aster_big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279" y="5949280"/>
            <a:ext cx="1667974" cy="4713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36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888689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888689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DA0000"/>
              </a:buClr>
              <a:buFont typeface="Calibri"/>
              <a:buNone/>
              <a:defRPr sz="3600" b="1" i="0" u="none" strike="noStrike" cap="none">
                <a:solidFill>
                  <a:srgbClr val="DA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888689"/>
              </a:buClr>
              <a:buFont typeface="Arial"/>
              <a:buNone/>
              <a:defRPr sz="24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888689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888689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8886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‹N›</a:t>
            </a:fld>
            <a:endParaRPr lang="it-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4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2match.eu/r2b20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r.it/" TargetMode="External"/><Relationship Id="rId2" Type="http://schemas.openxmlformats.org/officeDocument/2006/relationships/hyperlink" Target="mailto:info@aster.i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11560" y="5589240"/>
            <a:ext cx="3960440" cy="5040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i="1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Marina </a:t>
            </a:r>
            <a:r>
              <a:rPr lang="it-IT" sz="2000" b="1" i="1" dirty="0" err="1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Silverii</a:t>
            </a:r>
            <a:endParaRPr lang="it-IT" sz="2000" b="1" i="1" dirty="0" smtClean="0">
              <a:solidFill>
                <a:srgbClr val="E3001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i="1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Ravenna, 4 aprile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tonda angolo diagonale rettangolo 5"/>
          <p:cNvSpPr/>
          <p:nvPr/>
        </p:nvSpPr>
        <p:spPr>
          <a:xfrm>
            <a:off x="1619672" y="1628800"/>
            <a:ext cx="6264696" cy="460851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it-IT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RETE MAK-ER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Visualizzazione di Mappa MAK-ER.png"/>
          <p:cNvPicPr>
            <a:picLocks noChangeAspect="1" noChangeArrowheads="1"/>
          </p:cNvPicPr>
          <p:nvPr/>
        </p:nvPicPr>
        <p:blipFill>
          <a:blip r:embed="rId2" cstate="print"/>
          <a:srcRect t="4853" b="4553"/>
          <a:stretch>
            <a:fillRect/>
          </a:stretch>
        </p:blipFill>
        <p:spPr bwMode="auto">
          <a:xfrm>
            <a:off x="1907704" y="1772816"/>
            <a:ext cx="5616624" cy="42713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504056"/>
          </a:xfrm>
        </p:spPr>
        <p:txBody>
          <a:bodyPr/>
          <a:lstStyle/>
          <a:p>
            <a:r>
              <a:rPr lang="it-IT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FABLAB</a:t>
            </a:r>
            <a:endParaRPr lang="it-IT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416824" cy="4353347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nuovi protagonisti della manifattura 4.0.</a:t>
            </a:r>
          </a:p>
          <a:p>
            <a:endParaRPr lang="it-IT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Offrono servizi personalizzati per la </a:t>
            </a:r>
            <a:r>
              <a:rPr lang="it-IT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prototipazione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lo sviluppo di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nuovi prodotti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L'Emilia-Romagna, con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laboratori attivi, è la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prima regione italiana per numero di FabLab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MAPPA DEI LABORATORI APERTI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1475656" y="1628800"/>
            <a:ext cx="6264696" cy="4608512"/>
            <a:chOff x="1547664" y="1772816"/>
            <a:chExt cx="6264696" cy="4608512"/>
          </a:xfrm>
        </p:grpSpPr>
        <p:sp>
          <p:nvSpPr>
            <p:cNvPr id="7" name="Arrotonda angolo diagonale rettangolo 6"/>
            <p:cNvSpPr/>
            <p:nvPr/>
          </p:nvSpPr>
          <p:spPr>
            <a:xfrm>
              <a:off x="1547664" y="1772816"/>
              <a:ext cx="6264696" cy="4608512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</a:pPr>
              <a:endParaRPr lang="it-IT" sz="2800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print"/>
            <a:srcRect t="4616" r="1792" b="6143"/>
            <a:stretch>
              <a:fillRect/>
            </a:stretch>
          </p:blipFill>
          <p:spPr bwMode="auto">
            <a:xfrm>
              <a:off x="1979712" y="1988840"/>
              <a:ext cx="5378253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LABORATORI APERTI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6864" cy="4353347"/>
          </a:xfrm>
        </p:spPr>
        <p:txBody>
          <a:bodyPr/>
          <a:lstStyle/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Sono spazi attrezzati con soluzioni tecnologiche avanzate in cui si sviluppano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forme innovative di confronto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 cittadini, amministrazione pubblica, terzo settore, università tutti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gli attori che hanno un ruolo significativo nella trasformazione della società dell’informazione in ambito urbano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Laboratori Aperti saranno i 10 </a:t>
            </a:r>
            <a:r>
              <a:rPr lang="it-IT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Hub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dell’Agenda Digitale dell’Emilia-Romagna.</a:t>
            </a:r>
          </a:p>
          <a:p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64904"/>
            <a:ext cx="8064896" cy="1143000"/>
          </a:xfrm>
        </p:spPr>
        <p:txBody>
          <a:bodyPr/>
          <a:lstStyle/>
          <a:p>
            <a:pPr>
              <a:buClr>
                <a:srgbClr val="CC0000"/>
              </a:buClr>
              <a:defRPr/>
            </a:pPr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E’ un sistema pronto ad avviare rapporti internazionali strutturati e ad attrarre risorse e talenti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uggage Factory The Travel Experts Destinations San Francisco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84776" cy="4365485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467544" y="4820379"/>
            <a:ext cx="8208912" cy="98488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 algn="ctr">
              <a:defRPr/>
            </a:pPr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altLang="en-US" sz="3200" b="1" dirty="0" smtClean="0">
                <a:solidFill>
                  <a:srgbClr val="DA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AZIONI IN SILICON VALLEY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601" y="6021288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D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SILICON VALLEY: 2015-2016</a:t>
            </a:r>
            <a:endParaRPr lang="it-IT" sz="2800" dirty="0">
              <a:solidFill>
                <a:srgbClr val="D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71600" y="2099989"/>
            <a:ext cx="7344816" cy="435334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 edizioni del percorso “SV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Mindset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33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startupper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partecipanti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Setup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un modello di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mentorship</a:t>
            </a:r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Analisi del contesto e delle azioni degli altri governi Europei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Setup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un network di attori italiani in loco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Impostazione di una associazione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alumni</a:t>
            </a:r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D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TARGET</a:t>
            </a:r>
            <a:endParaRPr lang="it-IT" sz="2800" dirty="0">
              <a:solidFill>
                <a:srgbClr val="D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7486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405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D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SILICON VALLEY 2017-2018 – AZIONI 2017</a:t>
            </a:r>
            <a:endParaRPr lang="it-IT" sz="2800" dirty="0">
              <a:solidFill>
                <a:srgbClr val="D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" y="1886744"/>
            <a:ext cx="7658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1412776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lang="en-US" sz="1600" b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37512" cy="50405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ALCUNE IMPORTANTI INIZIATIVE EUROPEE</a:t>
            </a:r>
            <a:endParaRPr lang="it-IT" sz="2800" dirty="0">
              <a:solidFill>
                <a:srgbClr val="E3001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39552" y="1556792"/>
            <a:ext cx="8138864" cy="490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lang="en-US" sz="1900" b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r>
              <a:rPr kumimoji="0" lang="en-US" sz="190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Partecipazione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alla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Vanguard Initiative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 </a:t>
            </a: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rete europea che si propone di contribuire alla rivitalizzazione dell'industria europea sulla base della strategia di specializzazione intelligente. Nata nel 2013 su proposta delle Fiandre, oggi </a:t>
            </a:r>
            <a:r>
              <a:rPr lang="it-IT" sz="1600" i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comprende le 30 regioni più avanzate d'Europa.</a:t>
            </a: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endParaRPr lang="it-IT" sz="1600" i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La partecipazione alla </a:t>
            </a:r>
            <a:r>
              <a:rPr lang="it-IT" sz="16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Rete EEN</a:t>
            </a: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nell’ambito del consorzio </a:t>
            </a:r>
            <a:r>
              <a:rPr lang="it-IT" sz="1600" i="1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Simpler</a:t>
            </a:r>
            <a:endParaRPr lang="it-IT" sz="1600" i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endParaRPr lang="it-IT" sz="1600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Supporto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alla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RER per la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partecipazione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alle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Piattaforme</a:t>
            </a:r>
            <a:r>
              <a:rPr lang="en-US" sz="16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Europee</a:t>
            </a:r>
            <a:r>
              <a:rPr lang="en-US" sz="16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S3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in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particolare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it-IT" sz="1600" b="1" i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Industrial </a:t>
            </a:r>
            <a:r>
              <a:rPr lang="it-IT" sz="1600" b="1" i="1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Modernization</a:t>
            </a:r>
            <a:r>
              <a:rPr lang="it-IT" sz="1600" b="1" i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 </a:t>
            </a: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 </a:t>
            </a:r>
            <a:r>
              <a:rPr lang="it-IT" sz="1600" b="1" i="1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Agrifood</a:t>
            </a:r>
            <a:endParaRPr lang="it-IT" sz="1600" b="1" i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endParaRPr lang="it-IT" sz="1600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Aster a Bruxelles,</a:t>
            </a: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presenza di una risorsa dedicata al tema dell’</a:t>
            </a:r>
            <a:r>
              <a:rPr lang="it-IT" sz="1600" i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innovazione </a:t>
            </a: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per supportare la partecipazione delle imprese e del Sistema Regionale dell’Innovazione alle iniziative ed ai partenariati europei ed internazionali</a:t>
            </a: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endParaRPr lang="it-IT" sz="1600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R2B</a:t>
            </a: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come strumento con cui Aster afferma il ruolo nazionale (e internazionale) dell’Emilia-Romagna quale </a:t>
            </a:r>
            <a:r>
              <a:rPr lang="it-IT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hub</a:t>
            </a:r>
            <a:r>
              <a:rPr lang="it-IT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di Innovazione</a:t>
            </a:r>
          </a:p>
          <a:p>
            <a:pPr lvl="0">
              <a:spcBef>
                <a:spcPts val="400"/>
              </a:spcBef>
              <a:buClr>
                <a:srgbClr val="888888"/>
              </a:buClr>
              <a:buFontTx/>
              <a:buChar char="-"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 noGrp="1"/>
          </p:cNvSpPr>
          <p:nvPr>
            <p:ph idx="1"/>
          </p:nvPr>
        </p:nvSpPr>
        <p:spPr>
          <a:xfrm>
            <a:off x="457200" y="2348880"/>
            <a:ext cx="8229600" cy="28803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L’ECOSISTEMA EMILIANO-ROMAGNOLO DELL’INNOVAZIONE E L’APERTURA A LIVELLO INTERNAZIONALE: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la città-regione tecnologicamente avanzata </a:t>
            </a:r>
            <a:endParaRPr lang="it-IT" sz="3200" b="1" dirty="0">
              <a:solidFill>
                <a:srgbClr val="E3001E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PROSSIMO APPUNTAMENTO</a:t>
            </a:r>
            <a:endParaRPr lang="it-IT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Brokerage </a:t>
            </a:r>
            <a:r>
              <a:rPr lang="it-IT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Event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Innovat&amp;Match</a:t>
            </a:r>
            <a:endParaRPr lang="it-IT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20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Registrazioni </a:t>
            </a:r>
            <a:r>
              <a:rPr lang="it-IT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entro il </a:t>
            </a:r>
            <a:r>
              <a:rPr lang="it-IT" sz="2000" b="1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maggio </a:t>
            </a:r>
            <a:endParaRPr lang="it-IT" sz="2000" dirty="0" smtClean="0">
              <a:solidFill>
                <a:srgbClr val="E3001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0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www.b2match.eu/r2b2017</a:t>
            </a:r>
            <a:endParaRPr lang="it-IT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eader Sito IM17_bass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2420888"/>
            <a:ext cx="7154599" cy="213743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lang="en-US" sz="1600" b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Evento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biennale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internazionale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dedicato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alle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scienze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e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alle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politiche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degli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alimenti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e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all’agrifood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Piattaforma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permanente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con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l’obiettivo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di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:</a:t>
            </a:r>
          </a:p>
          <a:p>
            <a:pPr marL="449263" marR="0" lvl="0" indent="-3635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Rendere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sicurezza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alimentare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una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delle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priorità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per le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politiche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nazionali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internazionali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;</a:t>
            </a:r>
          </a:p>
          <a:p>
            <a:pPr marL="449263" marR="0" lvl="0" indent="-3635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Promuovere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la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collaborazione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multisettoriale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fra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le diverse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agenzie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internazionali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la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comunità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della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ricerca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il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mondo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industriale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</a:t>
            </a:r>
            <a:r>
              <a:rPr lang="en-US" sz="16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policy makers;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449263" marR="0" lvl="0" indent="-3635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Condividere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le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buone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pratiche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e la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conoscenza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Edizioni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passate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449263" marR="0" lvl="0" indent="-449263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Expo Milano 2015 –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Nutrire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Pianeta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Energia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per la vita (2015, Italia) </a:t>
            </a:r>
          </a:p>
          <a:p>
            <a:pPr marL="449263" marR="0" lvl="0" indent="-4492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CIBUS  -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Salone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internazionale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dell’Alimentazione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(2016, Italia) </a:t>
            </a:r>
          </a:p>
          <a:p>
            <a:pPr marL="449263" marR="0" lvl="0" indent="-4492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449263" marR="0" lvl="0" indent="-4492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Prossimi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eventi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internazionali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449263" marR="0" lvl="0" indent="-4492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Lancio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dell’Accademia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congiunta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per la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Sicurezza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alimentare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fra</a:t>
            </a:r>
            <a:r>
              <a:rPr lang="en-US" sz="16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Emilia-Romagna e Guangdong (Guangzhou -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Novembre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2017)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37512" cy="504056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WORLD FOOD RESEARCH &amp; </a:t>
            </a:r>
            <a:br>
              <a:rPr lang="it-IT" sz="3200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3200" dirty="0" smtClean="0">
                <a:solidFill>
                  <a:srgbClr val="E3001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INNOVATION FORUM</a:t>
            </a:r>
            <a:endParaRPr lang="it-IT" sz="3200" dirty="0">
              <a:solidFill>
                <a:srgbClr val="E3001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Bologna il Data Centre del Centro Meteo Europeo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4077072"/>
            <a:ext cx="7776864" cy="2300847"/>
          </a:xfrm>
          <a:prstGeom prst="rect">
            <a:avLst/>
          </a:prstGeom>
          <a:noFill/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1835696" y="1988840"/>
            <a:ext cx="5544616" cy="1872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lang="en-US" sz="1600" b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defRPr/>
            </a:pPr>
            <a:r>
              <a:rPr lang="it-IT" sz="2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L’Emilia-Romagna vince in Europa la sfida della ricerca e dei </a:t>
            </a:r>
            <a:r>
              <a:rPr lang="it-IT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Big Data</a:t>
            </a:r>
            <a:r>
              <a:rPr lang="it-IT" sz="2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. Bologna ospiterà il Data </a:t>
            </a:r>
            <a:r>
              <a:rPr lang="it-IT" sz="24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Centre</a:t>
            </a:r>
            <a:r>
              <a:rPr lang="it-IT" sz="2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 del Centro europeo per le previsioni meteorologiche a medio termine </a:t>
            </a:r>
            <a:r>
              <a:rPr lang="it-IT" sz="24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(</a:t>
            </a:r>
            <a:r>
              <a:rPr lang="it-IT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ECMWF</a:t>
            </a:r>
            <a:r>
              <a:rPr lang="it-IT" sz="2400" b="1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)</a:t>
            </a:r>
            <a:endParaRPr lang="en-US" sz="2400" b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37512" cy="504056"/>
          </a:xfrm>
        </p:spPr>
        <p:txBody>
          <a:bodyPr/>
          <a:lstStyle/>
          <a:p>
            <a:pPr algn="ctr" fontAlgn="base"/>
            <a:r>
              <a:rPr lang="it-IT" sz="3200" dirty="0" smtClean="0"/>
              <a:t>A Bologna il Data </a:t>
            </a:r>
            <a:r>
              <a:rPr lang="it-IT" sz="3200" dirty="0" err="1" smtClean="0"/>
              <a:t>Centre</a:t>
            </a:r>
            <a:r>
              <a:rPr lang="it-IT" sz="3200" dirty="0" smtClean="0"/>
              <a:t> del Centro Meteo Europeo</a:t>
            </a:r>
            <a:endParaRPr lang="it-IT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>
          <a:xfrm>
            <a:off x="1835696" y="2780928"/>
            <a:ext cx="5544616" cy="1872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lang="en-US" sz="1600" b="1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defRPr/>
            </a:pPr>
            <a:r>
              <a:rPr lang="it-IT" sz="2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Obiettivo d’interesse per la Regione Emilia-Romagna</a:t>
            </a:r>
          </a:p>
          <a:p>
            <a:pPr lvl="0">
              <a:spcBef>
                <a:spcPts val="400"/>
              </a:spcBef>
              <a:buClr>
                <a:srgbClr val="888888"/>
              </a:buClr>
              <a:defRPr/>
            </a:pPr>
            <a:endParaRPr lang="it-IT" sz="2400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defRPr/>
            </a:pPr>
            <a:r>
              <a:rPr lang="it-IT" sz="2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Futura destinazione delle nostre start up con </a:t>
            </a:r>
            <a:r>
              <a:rPr lang="it-IT" sz="24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Erasmus</a:t>
            </a:r>
            <a:r>
              <a:rPr lang="it-IT" sz="2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</a:t>
            </a:r>
            <a:r>
              <a:rPr lang="it-IT" sz="24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for</a:t>
            </a:r>
            <a:r>
              <a:rPr lang="it-IT" sz="2400" dirty="0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Young </a:t>
            </a:r>
            <a:r>
              <a:rPr lang="it-IT" sz="24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Entrepreneurs</a:t>
            </a:r>
            <a:endParaRPr lang="it-IT" sz="2400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lvl="0">
              <a:spcBef>
                <a:spcPts val="400"/>
              </a:spcBef>
              <a:buClr>
                <a:srgbClr val="888888"/>
              </a:buClr>
              <a:defRPr/>
            </a:pPr>
            <a:r>
              <a:rPr lang="it-IT" sz="2400" dirty="0" err="1" smtClean="0">
                <a:solidFill>
                  <a:srgbClr val="888888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……</a:t>
            </a:r>
            <a:endParaRPr lang="en-US" sz="2400" dirty="0" smtClean="0">
              <a:solidFill>
                <a:srgbClr val="888888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37512" cy="504056"/>
          </a:xfrm>
        </p:spPr>
        <p:txBody>
          <a:bodyPr/>
          <a:lstStyle/>
          <a:p>
            <a:pPr algn="ctr" fontAlgn="base"/>
            <a:r>
              <a:rPr lang="it-IT" sz="3200" dirty="0" smtClean="0"/>
              <a:t>La collaborazione con Israele</a:t>
            </a:r>
            <a:endParaRPr lang="it-IT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4294967295"/>
          </p:nvPr>
        </p:nvSpPr>
        <p:spPr>
          <a:xfrm>
            <a:off x="467544" y="2276475"/>
            <a:ext cx="8229600" cy="27368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CNR Area della Ricerca di Bologna </a:t>
            </a:r>
          </a:p>
          <a:p>
            <a:pPr algn="ctr"/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Via Gobetti, 101 - 40129 Bologna, Italia</a:t>
            </a:r>
          </a:p>
          <a:p>
            <a:pPr algn="ctr"/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Tel +39 051 6398099</a:t>
            </a:r>
          </a:p>
          <a:p>
            <a:pPr algn="ctr"/>
            <a:endParaRPr lang="it-IT" sz="1800" dirty="0" smtClean="0"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algn="ctr"/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Regione Emilia-Romagna - EU Office, Rue </a:t>
            </a:r>
            <a:r>
              <a:rPr lang="it-IT" sz="1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Montoyer</a:t>
            </a:r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21</a:t>
            </a:r>
          </a:p>
          <a:p>
            <a:pPr algn="ctr"/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1000 </a:t>
            </a:r>
            <a:r>
              <a:rPr lang="it-IT" sz="1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Brussels</a:t>
            </a:r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, </a:t>
            </a:r>
            <a:r>
              <a:rPr lang="it-IT" sz="1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Belgium</a:t>
            </a:r>
            <a:endParaRPr lang="it-IT" sz="1800" dirty="0" smtClean="0"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algn="ctr"/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Tel +32 (0) 25132456</a:t>
            </a:r>
          </a:p>
          <a:p>
            <a:pPr algn="ctr"/>
            <a:endParaRPr lang="it-IT" sz="1800" dirty="0" smtClean="0"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  <a:p>
            <a:pPr algn="ctr"/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  <a:hlinkClick r:id="rId2"/>
              </a:rPr>
              <a:t>info@aster.it</a:t>
            </a:r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| </a:t>
            </a:r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  <a:hlinkClick r:id="rId3"/>
              </a:rPr>
              <a:t>www.aster.it</a:t>
            </a:r>
            <a:r>
              <a:rPr lang="it-IT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  |     @Aster_ER</a:t>
            </a:r>
          </a:p>
        </p:txBody>
      </p:sp>
      <p:pic>
        <p:nvPicPr>
          <p:cNvPr id="1026" name="Picture 2" descr="Image result for twitter logo grigi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509120"/>
            <a:ext cx="240000" cy="180000"/>
          </a:xfrm>
          <a:prstGeom prst="rect">
            <a:avLst/>
          </a:prstGeom>
          <a:noFill/>
        </p:spPr>
      </p:pic>
      <p:pic>
        <p:nvPicPr>
          <p:cNvPr id="2050" name="Picture 2" descr="\\asterdrive\COMUNICAZIONE\LOGHI\ASTER_LOGOS\ASTER_NEW\ASTER DA USARE\logo_aster_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412776"/>
            <a:ext cx="2231808" cy="75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92888" cy="504056"/>
          </a:xfrm>
        </p:spPr>
        <p:txBody>
          <a:bodyPr/>
          <a:lstStyle/>
          <a:p>
            <a:pPr>
              <a:buClrTx/>
            </a:pPr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I LUOGHI DELL’INNOVAZIONE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2132856"/>
            <a:ext cx="7848872" cy="4353347"/>
          </a:xfrm>
        </p:spPr>
        <p:txBody>
          <a:bodyPr/>
          <a:lstStyle/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vitalità dell’ecosistema dell’innovazione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dell’Emilia-Romagna è alimentata dall’attività di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organizzazioni e strutture diffuse sul territorio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università, enti di ricerca, centri per l’innovazione, tecnopoli, incubatori e startup, fablab.</a:t>
            </a:r>
          </a:p>
          <a:p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ASTER è al centro di questo contesto, per creare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connessioni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favorire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sinergie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una logica </a:t>
            </a: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open innovation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tonda angolo diagonale rettangolo 26"/>
          <p:cNvSpPr/>
          <p:nvPr/>
        </p:nvSpPr>
        <p:spPr>
          <a:xfrm>
            <a:off x="539552" y="1772816"/>
            <a:ext cx="8064896" cy="439248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</a:pPr>
            <a:endParaRPr lang="it-IT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C:\Users\Luisa\Downloads\RER-Rossa.png"/>
          <p:cNvPicPr>
            <a:picLocks noChangeAspect="1" noChangeArrowheads="1"/>
          </p:cNvPicPr>
          <p:nvPr/>
        </p:nvPicPr>
        <p:blipFill>
          <a:blip r:embed="rId2" cstate="print"/>
          <a:srcRect l="3361" t="24918" r="9271" b="20039"/>
          <a:stretch>
            <a:fillRect/>
          </a:stretch>
        </p:blipFill>
        <p:spPr bwMode="auto">
          <a:xfrm>
            <a:off x="2051720" y="2132856"/>
            <a:ext cx="6263387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56381" name="Text Box 29"/>
          <p:cNvSpPr txBox="1">
            <a:spLocks noChangeArrowheads="1"/>
          </p:cNvSpPr>
          <p:nvPr/>
        </p:nvSpPr>
        <p:spPr bwMode="auto">
          <a:xfrm>
            <a:off x="899592" y="4252212"/>
            <a:ext cx="7920880" cy="16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endParaRPr lang="en-US" sz="1100" b="1" dirty="0" smtClean="0">
              <a:solidFill>
                <a:schemeClr val="bg1">
                  <a:lumMod val="6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 Università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11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sedi</a:t>
            </a:r>
            <a:endParaRPr lang="en-US" dirty="0" smtClean="0">
              <a:solidFill>
                <a:schemeClr val="bg1">
                  <a:lumMod val="6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Oltre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140.000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studenti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Sedi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dei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principali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Centri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Ricerca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Nazionali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CNR, ENEA, INFM, IASF, INGV, CINECA, IOR, CNIT, SSICA, CMR</a:t>
            </a:r>
            <a:endParaRPr lang="en-US" dirty="0">
              <a:solidFill>
                <a:schemeClr val="bg1">
                  <a:lumMod val="6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591520" y="2649736"/>
            <a:ext cx="201612" cy="203200"/>
          </a:xfrm>
          <a:prstGeom prst="octagon">
            <a:avLst>
              <a:gd name="adj" fmla="val 29287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291855" y="3170088"/>
            <a:ext cx="200025" cy="203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991669" y="3525068"/>
            <a:ext cx="200025" cy="203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660007" y="3729856"/>
            <a:ext cx="200025" cy="203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203577" y="3523481"/>
            <a:ext cx="401637" cy="4095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6516216" y="3225800"/>
            <a:ext cx="200025" cy="203200"/>
          </a:xfrm>
          <a:prstGeom prst="octagon">
            <a:avLst>
              <a:gd name="adj" fmla="val 29287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844804" y="4533750"/>
            <a:ext cx="200025" cy="203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991305" y="4808388"/>
            <a:ext cx="201612" cy="204788"/>
          </a:xfrm>
          <a:prstGeom prst="octagon">
            <a:avLst>
              <a:gd name="adj" fmla="val 29287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524328" y="4467075"/>
            <a:ext cx="200025" cy="203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179766" y="3852713"/>
            <a:ext cx="200025" cy="203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cxnSp>
        <p:nvCxnSpPr>
          <p:cNvPr id="16" name="AutoShape 24"/>
          <p:cNvCxnSpPr>
            <a:cxnSpLocks noChangeShapeType="1"/>
          </p:cNvCxnSpPr>
          <p:nvPr/>
        </p:nvCxnSpPr>
        <p:spPr bwMode="auto">
          <a:xfrm>
            <a:off x="4063677" y="3615803"/>
            <a:ext cx="668338" cy="204788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7" name="AutoShape 25"/>
          <p:cNvCxnSpPr>
            <a:cxnSpLocks noChangeShapeType="1"/>
            <a:stCxn id="10" idx="2"/>
            <a:endCxn id="12" idx="2"/>
          </p:cNvCxnSpPr>
          <p:nvPr/>
        </p:nvCxnSpPr>
        <p:spPr bwMode="auto">
          <a:xfrm>
            <a:off x="5487587" y="3933056"/>
            <a:ext cx="1498661" cy="803894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8" name="AutoShape 26"/>
          <p:cNvCxnSpPr>
            <a:cxnSpLocks noChangeShapeType="1"/>
            <a:stCxn id="10" idx="2"/>
            <a:endCxn id="15" idx="2"/>
          </p:cNvCxnSpPr>
          <p:nvPr/>
        </p:nvCxnSpPr>
        <p:spPr bwMode="auto">
          <a:xfrm>
            <a:off x="5487587" y="3933056"/>
            <a:ext cx="1833623" cy="122857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9" name="AutoShape 27"/>
          <p:cNvCxnSpPr>
            <a:cxnSpLocks noChangeShapeType="1"/>
            <a:stCxn id="10" idx="2"/>
            <a:endCxn id="14" idx="2"/>
          </p:cNvCxnSpPr>
          <p:nvPr/>
        </p:nvCxnSpPr>
        <p:spPr bwMode="auto">
          <a:xfrm>
            <a:off x="5487587" y="3933056"/>
            <a:ext cx="2178185" cy="737219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0" name="AutoShape 28"/>
          <p:cNvCxnSpPr>
            <a:cxnSpLocks noChangeShapeType="1"/>
            <a:endCxn id="13" idx="2"/>
          </p:cNvCxnSpPr>
          <p:nvPr/>
        </p:nvCxnSpPr>
        <p:spPr bwMode="auto">
          <a:xfrm>
            <a:off x="5364088" y="3933056"/>
            <a:ext cx="2769783" cy="1080120"/>
          </a:xfrm>
          <a:prstGeom prst="straightConnector1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6561062" y="2605534"/>
            <a:ext cx="334962" cy="271463"/>
          </a:xfrm>
          <a:prstGeom prst="triangle">
            <a:avLst>
              <a:gd name="adj" fmla="val 50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092280" y="3429000"/>
            <a:ext cx="334962" cy="273050"/>
          </a:xfrm>
          <a:prstGeom prst="triangle">
            <a:avLst>
              <a:gd name="adj" fmla="val 50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5563617" y="3109590"/>
            <a:ext cx="534987" cy="407988"/>
          </a:xfrm>
          <a:prstGeom prst="triangle">
            <a:avLst>
              <a:gd name="adj" fmla="val 50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>
            <a:off x="4670673" y="3068960"/>
            <a:ext cx="333375" cy="273050"/>
          </a:xfrm>
          <a:prstGeom prst="triangle">
            <a:avLst>
              <a:gd name="adj" fmla="val 50000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2858220" y="2649736"/>
            <a:ext cx="201612" cy="203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28" name="Titolo 27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 SISTEMA </a:t>
            </a:r>
            <a:b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DELLA RICERCA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AutoShape 35"/>
          <p:cNvSpPr>
            <a:spLocks noChangeArrowheads="1"/>
          </p:cNvSpPr>
          <p:nvPr/>
        </p:nvSpPr>
        <p:spPr bwMode="auto">
          <a:xfrm>
            <a:off x="683568" y="5244182"/>
            <a:ext cx="216024" cy="201042"/>
          </a:xfrm>
          <a:prstGeom prst="triangle">
            <a:avLst>
              <a:gd name="adj" fmla="val 50000"/>
            </a:avLst>
          </a:prstGeom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sp>
        <p:nvSpPr>
          <p:cNvPr id="31" name="AutoShape 15"/>
          <p:cNvSpPr>
            <a:spLocks noChangeAspect="1" noChangeArrowheads="1"/>
          </p:cNvSpPr>
          <p:nvPr/>
        </p:nvSpPr>
        <p:spPr bwMode="auto">
          <a:xfrm>
            <a:off x="686943" y="4581128"/>
            <a:ext cx="212649" cy="216024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endParaRPr lang="it-IT">
              <a:effectLst/>
              <a:latin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92888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RETE </a:t>
            </a:r>
            <a:b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ALTA TECNOLOGIA 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988840"/>
            <a:ext cx="7883848" cy="3096344"/>
          </a:xfrm>
        </p:spPr>
        <p:txBody>
          <a:bodyPr>
            <a:noAutofit/>
          </a:bodyPr>
          <a:lstStyle/>
          <a:p>
            <a:pPr fontAlgn="base"/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Rete Alta Tecnologia dell’Emilia-Romagna è composta da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96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strutture tra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Laboratori di Ricerca industriale 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Centri per l’Innovazione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base"/>
            <a:endParaRPr lang="it-IT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Rete fornisce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competenze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strumentazioni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 lo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sviluppo delle imprese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base"/>
            <a:endParaRPr lang="it-IT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/>
            <a:endParaRPr lang="it-IT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2" name="Picture 2" descr="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05264"/>
            <a:ext cx="3667812" cy="50405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TECNOPOLI SUL TERRITORIO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818" name="AutoShape 2" descr="Displaying RER-Tecnopol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0" name="AutoShape 4" descr="Displaying RER-Tecnopol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" name="Gruppo 6"/>
          <p:cNvGrpSpPr/>
          <p:nvPr/>
        </p:nvGrpSpPr>
        <p:grpSpPr>
          <a:xfrm>
            <a:off x="1331640" y="1628800"/>
            <a:ext cx="6552728" cy="4608512"/>
            <a:chOff x="1403648" y="1844824"/>
            <a:chExt cx="6552728" cy="4608512"/>
          </a:xfrm>
        </p:grpSpPr>
        <p:sp>
          <p:nvSpPr>
            <p:cNvPr id="8" name="Arrotonda angolo diagonale rettangolo 7"/>
            <p:cNvSpPr/>
            <p:nvPr/>
          </p:nvSpPr>
          <p:spPr>
            <a:xfrm>
              <a:off x="1403648" y="1844824"/>
              <a:ext cx="6552728" cy="4608512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</a:pPr>
              <a:endParaRPr lang="it-IT" sz="2800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34821" name="Picture 5" descr="C:\Users\Luisa\Downloads\RER-Tecnopoli.png"/>
            <p:cNvPicPr>
              <a:picLocks noChangeAspect="1" noChangeArrowheads="1"/>
            </p:cNvPicPr>
            <p:nvPr/>
          </p:nvPicPr>
          <p:blipFill>
            <a:blip r:embed="rId2" cstate="print"/>
            <a:srcRect t="3016" b="6515"/>
            <a:stretch>
              <a:fillRect/>
            </a:stretch>
          </p:blipFill>
          <p:spPr bwMode="auto">
            <a:xfrm>
              <a:off x="1763174" y="2060848"/>
              <a:ext cx="5689146" cy="4320480"/>
            </a:xfrm>
            <a:prstGeom prst="rect">
              <a:avLst/>
            </a:prstGeom>
            <a:noFill/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24936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TECNOPOLI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2036617"/>
            <a:ext cx="7704856" cy="1824432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Una rete di 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infrastrutture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distribuite in 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 sedi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Ospitano </a:t>
            </a:r>
            <a:r>
              <a:rPr lang="it-IT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attività e servizi 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la ricerca industriale, lo sviluppo sperimentale e il trasferimento tecnologico.</a:t>
            </a:r>
          </a:p>
          <a:p>
            <a:endParaRPr lang="it-IT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Tecnopoli sono un’iniziativa della Regione </a:t>
            </a:r>
            <a:b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Emilia-Romagna in collaborazione con le Università, i Centri di ricerca e gli Enti Locali dei territori interessati.</a:t>
            </a:r>
          </a:p>
          <a:p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</p:spPr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MAPPA DEGLI INCUBATORI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1403648" y="1556792"/>
            <a:ext cx="6336704" cy="4680520"/>
            <a:chOff x="1331640" y="1772816"/>
            <a:chExt cx="6336704" cy="4680520"/>
          </a:xfrm>
        </p:grpSpPr>
        <p:sp>
          <p:nvSpPr>
            <p:cNvPr id="7" name="Arrotonda angolo diagonale rettangolo 6"/>
            <p:cNvSpPr/>
            <p:nvPr/>
          </p:nvSpPr>
          <p:spPr>
            <a:xfrm>
              <a:off x="1331640" y="1772816"/>
              <a:ext cx="6336704" cy="468052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None/>
              </a:pPr>
              <a:endParaRPr lang="it-IT" sz="2800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/>
            <a:srcRect l="2621" t="3333"/>
            <a:stretch>
              <a:fillRect/>
            </a:stretch>
          </p:blipFill>
          <p:spPr bwMode="auto">
            <a:xfrm>
              <a:off x="1979712" y="2043904"/>
              <a:ext cx="5184576" cy="419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GLI INCUBATORI</a:t>
            </a:r>
            <a:endParaRPr lang="it-IT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7813376" cy="4464496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Spazi 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 servizio delle imprese durante la fase di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startup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di ingresso sul mercato.</a:t>
            </a:r>
          </a:p>
          <a:p>
            <a:endParaRPr lang="it-IT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Offrono attività di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formazione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consulenze specialistiche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contributi finanziari</a:t>
            </a:r>
            <a:r>
              <a:rPr lang="it-IT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attività di networking.</a:t>
            </a:r>
            <a:endParaRPr lang="it-IT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172" y="6093296"/>
            <a:ext cx="1314471" cy="3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594</Words>
  <Application>Microsoft Office PowerPoint</Application>
  <PresentationFormat>Presentazione su schermo (4:3)</PresentationFormat>
  <Paragraphs>125</Paragraphs>
  <Slides>24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Courier New</vt:lpstr>
      <vt:lpstr>Wingdings</vt:lpstr>
      <vt:lpstr>Tahoma</vt:lpstr>
      <vt:lpstr>Calibri</vt:lpstr>
      <vt:lpstr>Tema di Office</vt:lpstr>
      <vt:lpstr>Presentazione standard di PowerPoint</vt:lpstr>
      <vt:lpstr>Presentazione standard di PowerPoint</vt:lpstr>
      <vt:lpstr>I LUOGHI DELL’INNOVAZIONE</vt:lpstr>
      <vt:lpstr>IL SISTEMA  DELLA RICERCA</vt:lpstr>
      <vt:lpstr>LA RETE  ALTA TECNOLOGIA </vt:lpstr>
      <vt:lpstr>I TECNOPOLI SUL TERRITORIO</vt:lpstr>
      <vt:lpstr>I TECNOPOLI</vt:lpstr>
      <vt:lpstr>LA MAPPA DEGLI INCUBATORI</vt:lpstr>
      <vt:lpstr>GLI INCUBATORI</vt:lpstr>
      <vt:lpstr>LA RETE MAK-ER</vt:lpstr>
      <vt:lpstr>I FABLAB</vt:lpstr>
      <vt:lpstr>LA MAPPA DEI LABORATORI APERTI</vt:lpstr>
      <vt:lpstr>I LABORATORI APERTI</vt:lpstr>
      <vt:lpstr>E’ un sistema pronto ad avviare rapporti internazionali strutturati e ad attrarre risorse e talenti</vt:lpstr>
      <vt:lpstr>Presentazione standard di PowerPoint</vt:lpstr>
      <vt:lpstr>SILICON VALLEY: 2015-2016</vt:lpstr>
      <vt:lpstr>TARGET</vt:lpstr>
      <vt:lpstr>SILICON VALLEY 2017-2018 – AZIONI 2017</vt:lpstr>
      <vt:lpstr>ALCUNE IMPORTANTI INIZIATIVE EUROPEE</vt:lpstr>
      <vt:lpstr>PROSSIMO APPUNTAMENTO</vt:lpstr>
      <vt:lpstr>WORLD FOOD RESEARCH &amp;  INNOVATION FORUM</vt:lpstr>
      <vt:lpstr>A Bologna il Data Centre del Centro Meteo Europeo</vt:lpstr>
      <vt:lpstr>La collaborazione con Israele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D'Attorre</dc:creator>
  <cp:lastModifiedBy>cra0012</cp:lastModifiedBy>
  <cp:revision>37</cp:revision>
  <dcterms:modified xsi:type="dcterms:W3CDTF">2017-03-30T07:06:27Z</dcterms:modified>
</cp:coreProperties>
</file>