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13"/>
  </p:notesMasterIdLst>
  <p:sldIdLst>
    <p:sldId id="351" r:id="rId2"/>
    <p:sldId id="340" r:id="rId3"/>
    <p:sldId id="335" r:id="rId4"/>
    <p:sldId id="342" r:id="rId5"/>
    <p:sldId id="360" r:id="rId6"/>
    <p:sldId id="354" r:id="rId7"/>
    <p:sldId id="353" r:id="rId8"/>
    <p:sldId id="358" r:id="rId9"/>
    <p:sldId id="312" r:id="rId10"/>
    <p:sldId id="355" r:id="rId11"/>
    <p:sldId id="356" r:id="rId12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0B7"/>
    <a:srgbClr val="0088CE"/>
    <a:srgbClr val="007BB8"/>
    <a:srgbClr val="B9D3F6"/>
    <a:srgbClr val="B9D3FF"/>
    <a:srgbClr val="DDE9FA"/>
    <a:srgbClr val="5EBAF8"/>
    <a:srgbClr val="86CBFA"/>
    <a:srgbClr val="ED7F00"/>
    <a:srgbClr val="008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3" autoAdjust="0"/>
  </p:normalViewPr>
  <p:slideViewPr>
    <p:cSldViewPr snapToObjects="1" showGuides="1">
      <p:cViewPr>
        <p:scale>
          <a:sx n="75" d="100"/>
          <a:sy n="75" d="100"/>
        </p:scale>
        <p:origin x="-928" y="120"/>
      </p:cViewPr>
      <p:guideLst>
        <p:guide orient="horz" pos="3339"/>
        <p:guide orient="horz" pos="1207"/>
        <p:guide orient="horz"/>
        <p:guide orient="horz" pos="618"/>
        <p:guide pos="2290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bo002\BENCHMARK%20OPERATORI%20UTILITY\H2O\Idrico_Riepilogo%20Dati_rev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5497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cat>
            <c:strRef>
              <c:f>'Dati dimensionali_selez.2'!$C$23:$H$23</c:f>
              <c:strCache>
                <c:ptCount val="6"/>
                <c:pt idx="0">
                  <c:v>ACEA</c:v>
                </c:pt>
                <c:pt idx="1">
                  <c:v>HERA</c:v>
                </c:pt>
                <c:pt idx="2">
                  <c:v>AQP</c:v>
                </c:pt>
                <c:pt idx="3">
                  <c:v>SMAT</c:v>
                </c:pt>
                <c:pt idx="4">
                  <c:v>IREN</c:v>
                </c:pt>
                <c:pt idx="5">
                  <c:v>A2A</c:v>
                </c:pt>
              </c:strCache>
            </c:strRef>
          </c:cat>
          <c:val>
            <c:numRef>
              <c:f>'Dati dimensionali_selez.2'!$C$24:$H$24</c:f>
              <c:numCache>
                <c:formatCode>_-* #,##0_-;\-* #,##0_-;_-* "-"??_-;_-@_-</c:formatCode>
                <c:ptCount val="6"/>
                <c:pt idx="0">
                  <c:v>655.7</c:v>
                </c:pt>
                <c:pt idx="1">
                  <c:v>225.92000000000004</c:v>
                </c:pt>
                <c:pt idx="2">
                  <c:v>253</c:v>
                </c:pt>
                <c:pt idx="3">
                  <c:v>184.55</c:v>
                </c:pt>
                <c:pt idx="4">
                  <c:v>179</c:v>
                </c:pt>
                <c:pt idx="5">
                  <c:v>69</c:v>
                </c:pt>
              </c:numCache>
            </c:numRef>
          </c:val>
        </c:ser>
        <c:ser>
          <c:idx val="1"/>
          <c:order val="1"/>
          <c:tx>
            <c:strRef>
              <c:f>'Dati dimensionali_selez.2'!$B$25</c:f>
              <c:strCache>
                <c:ptCount val="1"/>
                <c:pt idx="0">
                  <c:v>Acegas-Aps</c:v>
                </c:pt>
              </c:strCache>
            </c:strRef>
          </c:tx>
          <c:spPr>
            <a:solidFill>
              <a:srgbClr val="054977"/>
            </a:solidFill>
          </c:spPr>
          <c:invertIfNegative val="0"/>
          <c:cat>
            <c:strRef>
              <c:f>'Dati dimensionali_selez.2'!$C$23:$H$23</c:f>
              <c:strCache>
                <c:ptCount val="6"/>
                <c:pt idx="0">
                  <c:v>ACEA</c:v>
                </c:pt>
                <c:pt idx="1">
                  <c:v>HERA</c:v>
                </c:pt>
                <c:pt idx="2">
                  <c:v>AQP</c:v>
                </c:pt>
                <c:pt idx="3">
                  <c:v>SMAT</c:v>
                </c:pt>
                <c:pt idx="4">
                  <c:v>IREN</c:v>
                </c:pt>
                <c:pt idx="5">
                  <c:v>A2A</c:v>
                </c:pt>
              </c:strCache>
            </c:strRef>
          </c:cat>
          <c:val>
            <c:numRef>
              <c:f>'Dati dimensionali_selez.2'!$C$25:$H$25</c:f>
              <c:numCache>
                <c:formatCode>_-* #,##0_-;\-* #,##0_-;_-* "-"??_-;_-@_-</c:formatCode>
                <c:ptCount val="6"/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5970944"/>
        <c:axId val="85972480"/>
      </c:barChart>
      <c:catAx>
        <c:axId val="859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it-IT"/>
          </a:p>
        </c:txPr>
        <c:crossAx val="85972480"/>
        <c:crosses val="autoZero"/>
        <c:auto val="1"/>
        <c:lblAlgn val="ctr"/>
        <c:lblOffset val="100"/>
        <c:noMultiLvlLbl val="0"/>
      </c:catAx>
      <c:valAx>
        <c:axId val="8597248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859709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FE3C43-74A9-2D47-AFCF-46B081A048E1}" type="datetimeFigureOut">
              <a:rPr lang="it-IT"/>
              <a:pPr>
                <a:defRPr/>
              </a:pPr>
              <a:t>30/03/2017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6373E2-961E-CC44-90FE-90A5BC935F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44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8875" cy="3725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A2FD-DD13-44F2-83DF-81F7F9234B9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86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03529-C6FD-42AB-AEEB-B2BF945B4170}" type="slidenum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viola_ca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243890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1A99266-2B89-441B-94BE-D0BA6B75F7FD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 sz="1200" b="1" smtClean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 userDrawn="1"/>
        </p:nvSpPr>
        <p:spPr bwMode="auto">
          <a:xfrm>
            <a:off x="8243890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544C23C-1F2E-42B6-9F42-3E948A26E8EF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 sz="1200" b="1" smtClean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magine 43" descr="logo_her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6345238"/>
            <a:ext cx="939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olo 45"/>
          <p:cNvSpPr>
            <a:spLocks noGrp="1"/>
          </p:cNvSpPr>
          <p:nvPr>
            <p:ph type="title"/>
          </p:nvPr>
        </p:nvSpPr>
        <p:spPr>
          <a:xfrm>
            <a:off x="903295" y="0"/>
            <a:ext cx="73421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60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923925"/>
            <a:ext cx="340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6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5.jpe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2627784" y="3644354"/>
            <a:ext cx="619236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it-IT" altLang="it-IT" sz="3000" dirty="0" smtClean="0">
                <a:latin typeface="Arial" charset="0"/>
              </a:rPr>
              <a:t>Workshop Italia Israele</a:t>
            </a:r>
            <a:endParaRPr lang="it-IT" altLang="it-IT" sz="3000" dirty="0">
              <a:latin typeface="Arial" charset="0"/>
            </a:endParaRPr>
          </a:p>
          <a:p>
            <a:pPr eaLnBrk="1" hangingPunct="1">
              <a:lnSpc>
                <a:spcPts val="2000"/>
              </a:lnSpc>
            </a:pPr>
            <a:endParaRPr lang="it-IT" altLang="it-IT" sz="3000" b="1" dirty="0" smtClean="0">
              <a:latin typeface="Arial" charset="0"/>
            </a:endParaRPr>
          </a:p>
          <a:p>
            <a:pPr eaLnBrk="1" hangingPunct="1"/>
            <a:endParaRPr lang="it-IT" altLang="it-IT" sz="1400" i="1" dirty="0">
              <a:latin typeface="Arial" charset="0"/>
            </a:endParaRPr>
          </a:p>
          <a:p>
            <a:pPr eaLnBrk="1" hangingPunct="1"/>
            <a:r>
              <a:rPr lang="it-IT" altLang="it-IT" sz="1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Direzione Acqua Hera </a:t>
            </a:r>
            <a:r>
              <a:rPr lang="it-IT" altLang="it-IT" sz="14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it-IT" altLang="it-IT" sz="1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Dott. Franco Fogacci</a:t>
            </a:r>
          </a:p>
          <a:p>
            <a:pPr eaLnBrk="1" hangingPunct="1"/>
            <a:endParaRPr lang="it-IT" altLang="it-IT" sz="1400" i="1" dirty="0"/>
          </a:p>
          <a:p>
            <a:pPr eaLnBrk="1" hangingPunct="1"/>
            <a:endParaRPr lang="it-IT" altLang="it-IT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Ravenna,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altLang="it-IT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aprile 2017</a:t>
            </a:r>
            <a:endParaRPr lang="it-IT" altLang="it-IT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343525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dirty="0">
                <a:latin typeface="Arial" charset="0"/>
                <a:cs typeface="Arial" charset="0"/>
              </a:rPr>
              <a:t>Ricerca perdite mediante </a:t>
            </a:r>
            <a:r>
              <a:rPr lang="it-IT" altLang="it-IT" dirty="0" smtClean="0">
                <a:latin typeface="Arial" charset="0"/>
                <a:cs typeface="Arial" charset="0"/>
              </a:rPr>
              <a:t>satellite</a:t>
            </a:r>
            <a:br>
              <a:rPr lang="it-IT"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Test pilota Ferrara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196752"/>
            <a:ext cx="7063784" cy="4751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453288" y="3561587"/>
            <a:ext cx="1349156" cy="2583712"/>
            <a:chOff x="107505" y="4245726"/>
            <a:chExt cx="1349156" cy="25837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245726"/>
              <a:ext cx="1349156" cy="2583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1115616" y="4581128"/>
              <a:ext cx="34104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1822764" y="4239756"/>
            <a:ext cx="1237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it-IT" sz="1400" b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512" y="4797152"/>
            <a:ext cx="2952328" cy="6121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4185021"/>
            <a:ext cx="2952328" cy="6121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22764" y="4842192"/>
            <a:ext cx="1237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r>
              <a:rPr lang="it-IT" sz="1400" b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964" y="436032"/>
            <a:ext cx="1381084" cy="6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dirty="0">
                <a:latin typeface="Arial" charset="0"/>
                <a:cs typeface="Arial" charset="0"/>
              </a:rPr>
              <a:t>Ricerca perdite mediante satellite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Risultati test pilota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61738"/>
              </p:ext>
            </p:extLst>
          </p:nvPr>
        </p:nvGraphicFramePr>
        <p:xfrm>
          <a:off x="408664" y="4077072"/>
          <a:ext cx="8436600" cy="154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0"/>
                <a:gridCol w="114300"/>
                <a:gridCol w="1080000"/>
                <a:gridCol w="1080000"/>
                <a:gridCol w="114300"/>
                <a:gridCol w="1080000"/>
                <a:gridCol w="1080000"/>
                <a:gridCol w="1080000"/>
                <a:gridCol w="1080000"/>
              </a:tblGrid>
              <a:tr h="381219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TIPOLOGIA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INDAGATE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INDAGATE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TROVATA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TROVATA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perdite</a:t>
                      </a:r>
                      <a:r>
                        <a:rPr lang="it-IT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trovate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</a:tr>
              <a:tr h="304975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SIGNIFICATIVA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4975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MARGINALE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4975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9" y="1340768"/>
            <a:ext cx="84248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7884368" y="4725144"/>
            <a:ext cx="936104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964" y="436032"/>
            <a:ext cx="1381084" cy="6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dirty="0"/>
              <a:t>Il Gruppo Hera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6056" y="851727"/>
            <a:ext cx="7962408" cy="9930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>
              <a:lnSpc>
                <a:spcPct val="130000"/>
              </a:lnSpc>
            </a:pPr>
            <a:r>
              <a:rPr lang="it-IT" sz="1400" dirty="0" smtClean="0">
                <a:latin typeface="+mn-lt"/>
              </a:rPr>
              <a:t>Fin dalla nascita, nel 2002, Hera ha rappresentato la </a:t>
            </a:r>
            <a:r>
              <a:rPr lang="it-IT" sz="1400" b="1" dirty="0" smtClean="0">
                <a:latin typeface="+mn-lt"/>
              </a:rPr>
              <a:t>prima esperienza di aggregazione di aziende municipalizzate</a:t>
            </a:r>
            <a:r>
              <a:rPr lang="it-IT" sz="1400" dirty="0" smtClean="0">
                <a:latin typeface="+mn-lt"/>
              </a:rPr>
              <a:t>, dando vita ad un un’unica </a:t>
            </a:r>
            <a:r>
              <a:rPr lang="it-IT" sz="1400" dirty="0" err="1" smtClean="0">
                <a:latin typeface="+mn-lt"/>
              </a:rPr>
              <a:t>multiutility</a:t>
            </a:r>
            <a:r>
              <a:rPr lang="it-IT" sz="1400" dirty="0" smtClean="0">
                <a:latin typeface="+mn-lt"/>
              </a:rPr>
              <a:t>, capace di creare una vera e propria «</a:t>
            </a:r>
            <a:r>
              <a:rPr lang="it-IT" sz="1400" b="1" dirty="0" smtClean="0">
                <a:latin typeface="+mn-lt"/>
              </a:rPr>
              <a:t>industria dei servizi pubblici</a:t>
            </a:r>
            <a:r>
              <a:rPr lang="it-IT" sz="1400" dirty="0" smtClean="0">
                <a:latin typeface="+mn-lt"/>
              </a:rPr>
              <a:t>».</a:t>
            </a:r>
            <a:endParaRPr lang="it-IT" sz="1400" dirty="0">
              <a:latin typeface="+mn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802223" y="1916832"/>
            <a:ext cx="2689657" cy="34563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>
              <a:lnSpc>
                <a:spcPct val="130000"/>
              </a:lnSpc>
            </a:pPr>
            <a:r>
              <a:rPr lang="it-IT" sz="1400" dirty="0">
                <a:latin typeface="+mn-lt"/>
              </a:rPr>
              <a:t>Attraverso una crescita costante ed equilibrata nel tempo, oggi il Gruppo Hera è una delle principali società </a:t>
            </a:r>
            <a:r>
              <a:rPr lang="it-IT" sz="1400" dirty="0" err="1">
                <a:latin typeface="+mn-lt"/>
              </a:rPr>
              <a:t>multiutility</a:t>
            </a:r>
            <a:r>
              <a:rPr lang="it-IT" sz="1400" dirty="0">
                <a:latin typeface="+mn-lt"/>
              </a:rPr>
              <a:t> in Italia e opera </a:t>
            </a:r>
            <a:r>
              <a:rPr lang="it-IT" sz="1400" dirty="0" smtClean="0">
                <a:latin typeface="+mn-lt"/>
              </a:rPr>
              <a:t>in 358 </a:t>
            </a:r>
            <a:r>
              <a:rPr lang="it-IT" sz="1400" dirty="0">
                <a:latin typeface="+mn-lt"/>
              </a:rPr>
              <a:t>comuni, fornendo </a:t>
            </a:r>
            <a:r>
              <a:rPr lang="it-IT" sz="1400" b="1" dirty="0">
                <a:latin typeface="+mn-lt"/>
              </a:rPr>
              <a:t>servizi energetici </a:t>
            </a:r>
            <a:r>
              <a:rPr lang="it-IT" sz="1400" dirty="0">
                <a:latin typeface="+mn-lt"/>
              </a:rPr>
              <a:t>(gas, energia elettrica, teleriscaldamento), </a:t>
            </a:r>
            <a:r>
              <a:rPr lang="it-IT" sz="1400" b="1" dirty="0">
                <a:latin typeface="+mn-lt"/>
              </a:rPr>
              <a:t>idrici</a:t>
            </a:r>
            <a:r>
              <a:rPr lang="it-IT" sz="1400" dirty="0">
                <a:latin typeface="+mn-lt"/>
              </a:rPr>
              <a:t> (acquedotto, fognatura e depurazione) e </a:t>
            </a:r>
            <a:r>
              <a:rPr lang="it-IT" sz="1400" b="1" dirty="0">
                <a:latin typeface="+mn-lt"/>
              </a:rPr>
              <a:t>ambientali</a:t>
            </a:r>
            <a:r>
              <a:rPr lang="it-IT" sz="1400" dirty="0">
                <a:latin typeface="+mn-lt"/>
              </a:rPr>
              <a:t> (raccolta e smaltimento rifiuti) a oltre 4 milioni di cittadini.</a:t>
            </a:r>
          </a:p>
          <a:p>
            <a:pPr defTabSz="914400">
              <a:lnSpc>
                <a:spcPct val="130000"/>
              </a:lnSpc>
            </a:pPr>
            <a:endParaRPr lang="it-IT" sz="14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4221" y="2012120"/>
            <a:ext cx="5204243" cy="3259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86056" y="5589588"/>
            <a:ext cx="7962408" cy="9930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>
              <a:lnSpc>
                <a:spcPct val="130000"/>
              </a:lnSpc>
            </a:pPr>
            <a:r>
              <a:rPr lang="it-IT" sz="1400" dirty="0">
                <a:latin typeface="+mn-lt"/>
              </a:rPr>
              <a:t>Il percorso di crescita del Gruppo prosegue con una forte attenzione agli aspetti di sostenibilità nella gestione dei servizi regolamentati e in regime di mercato </a:t>
            </a:r>
            <a:r>
              <a:rPr lang="it-IT" sz="1400" dirty="0" smtClean="0">
                <a:latin typeface="+mn-lt"/>
              </a:rPr>
              <a:t>libero, attraverso un bilanciamento tra le filiere, il radicamento al territorio, la qualità dei servizi gestiti e l’innovazione.</a:t>
            </a:r>
            <a:endParaRPr lang="it-IT" sz="14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4160" y="5200016"/>
            <a:ext cx="2404504" cy="302647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i="1" dirty="0" smtClean="0">
                <a:latin typeface="Arial"/>
                <a:cs typeface="Arial"/>
              </a:rPr>
              <a:t>Fonte: Bilancio Sostenibilità Gruppo Hera 2015</a:t>
            </a:r>
          </a:p>
        </p:txBody>
      </p:sp>
    </p:spTree>
    <p:extLst>
      <p:ext uri="{BB962C8B-B14F-4D97-AF65-F5344CB8AC3E}">
        <p14:creationId xmlns:p14="http://schemas.microsoft.com/office/powerpoint/2010/main" val="42082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5805264"/>
            <a:ext cx="8580561" cy="804425"/>
          </a:xfrm>
          <a:prstGeom prst="rect">
            <a:avLst/>
          </a:prstGeom>
          <a:ln>
            <a:solidFill>
              <a:srgbClr val="0580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dirty="0"/>
              <a:t>Il servizio idrico del Gruppo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4926" y="908720"/>
            <a:ext cx="9001570" cy="4378966"/>
            <a:chOff x="34480" y="980728"/>
            <a:chExt cx="9001570" cy="4378966"/>
          </a:xfrm>
        </p:grpSpPr>
        <p:grpSp>
          <p:nvGrpSpPr>
            <p:cNvPr id="25" name="Gruppo 24"/>
            <p:cNvGrpSpPr/>
            <p:nvPr/>
          </p:nvGrpSpPr>
          <p:grpSpPr>
            <a:xfrm>
              <a:off x="2340199" y="980728"/>
              <a:ext cx="4779805" cy="4378966"/>
              <a:chOff x="2340199" y="980728"/>
              <a:chExt cx="4779805" cy="4378966"/>
            </a:xfrm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898"/>
              <a:stretch/>
            </p:blipFill>
            <p:spPr bwMode="auto">
              <a:xfrm>
                <a:off x="2340199" y="980728"/>
                <a:ext cx="4752528" cy="437896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ttangolo 26"/>
              <p:cNvSpPr/>
              <p:nvPr/>
            </p:nvSpPr>
            <p:spPr>
              <a:xfrm>
                <a:off x="2411760" y="3933056"/>
                <a:ext cx="360015" cy="2880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6759989" y="2390444"/>
                <a:ext cx="360015" cy="2880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5" name="Rettangolo arrotondato 34"/>
            <p:cNvSpPr/>
            <p:nvPr/>
          </p:nvSpPr>
          <p:spPr bwMode="auto">
            <a:xfrm>
              <a:off x="5832475" y="981075"/>
              <a:ext cx="3071168" cy="935038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>
                <a:defRPr/>
              </a:pPr>
              <a:r>
                <a:rPr lang="it-I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Captazione/prelievo</a:t>
              </a:r>
            </a:p>
            <a:p>
              <a:pPr marL="1588">
                <a:defRPr/>
              </a:pPr>
              <a:r>
                <a:rPr lang="it-IT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(sorgenti</a:t>
              </a: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pozzi, derivazioni, ecc.)</a:t>
              </a:r>
            </a:p>
          </p:txBody>
        </p:sp>
        <p:sp>
          <p:nvSpPr>
            <p:cNvPr id="36" name="Rettangolo arrotondato 35"/>
            <p:cNvSpPr/>
            <p:nvPr/>
          </p:nvSpPr>
          <p:spPr bwMode="auto">
            <a:xfrm>
              <a:off x="7129463" y="2781300"/>
              <a:ext cx="1906587" cy="935038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>
                <a:defRPr/>
              </a:pPr>
              <a:r>
                <a:rPr lang="it-I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Potabilizzazione </a:t>
              </a: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(trattamenti per rispettare requisiti di qualità)</a:t>
              </a:r>
            </a:p>
          </p:txBody>
        </p:sp>
        <p:sp>
          <p:nvSpPr>
            <p:cNvPr id="37" name="Rettangolo arrotondato 36"/>
            <p:cNvSpPr/>
            <p:nvPr/>
          </p:nvSpPr>
          <p:spPr bwMode="auto">
            <a:xfrm>
              <a:off x="5795963" y="4292600"/>
              <a:ext cx="2592015" cy="936625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>
                <a:defRPr/>
              </a:pPr>
              <a:r>
                <a:rPr lang="it-I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Distribuzione </a:t>
              </a:r>
            </a:p>
            <a:p>
              <a:pPr marL="1588">
                <a:defRPr/>
              </a:pP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(reti e impianti acquedotto)</a:t>
              </a:r>
            </a:p>
          </p:txBody>
        </p:sp>
        <p:sp>
          <p:nvSpPr>
            <p:cNvPr id="38" name="Rettangolo arrotondato 37"/>
            <p:cNvSpPr/>
            <p:nvPr/>
          </p:nvSpPr>
          <p:spPr bwMode="auto">
            <a:xfrm>
              <a:off x="251074" y="4292600"/>
              <a:ext cx="2808039" cy="936625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 algn="r">
                <a:defRPr/>
              </a:pPr>
              <a:r>
                <a:rPr lang="it-I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Fognatura</a:t>
              </a:r>
            </a:p>
            <a:p>
              <a:pPr marL="1588" algn="r">
                <a:defRPr/>
              </a:pP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(reti e impianti per acque reflue)</a:t>
              </a:r>
            </a:p>
          </p:txBody>
        </p:sp>
        <p:sp>
          <p:nvSpPr>
            <p:cNvPr id="39" name="Rettangolo arrotondato 38"/>
            <p:cNvSpPr/>
            <p:nvPr/>
          </p:nvSpPr>
          <p:spPr bwMode="auto">
            <a:xfrm>
              <a:off x="34480" y="2708920"/>
              <a:ext cx="2305496" cy="936625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 algn="r">
                <a:defRPr/>
              </a:pPr>
              <a:r>
                <a:rPr lang="it-I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Depurazione</a:t>
              </a:r>
            </a:p>
            <a:p>
              <a:pPr marL="1588" algn="r">
                <a:defRPr/>
              </a:pP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(Impianti per garantire scarichi che non alterino i sistemi naturali)</a:t>
              </a:r>
            </a:p>
          </p:txBody>
        </p:sp>
        <p:sp>
          <p:nvSpPr>
            <p:cNvPr id="40" name="Rettangolo arrotondato 39"/>
            <p:cNvSpPr/>
            <p:nvPr/>
          </p:nvSpPr>
          <p:spPr bwMode="auto">
            <a:xfrm>
              <a:off x="105482" y="1052736"/>
              <a:ext cx="2737732" cy="936625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88" algn="r">
                <a:defRPr/>
              </a:pPr>
              <a:r>
                <a:rPr lang="it-I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Restituzione all’ambiente</a:t>
              </a:r>
            </a:p>
            <a:p>
              <a:pPr marL="1588" algn="r">
                <a:defRPr/>
              </a:pPr>
              <a:r>
                <a:rPr lang="it-IT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(al termine del ciclo le acque sono restituite all’ambiente)</a:t>
              </a:r>
            </a:p>
          </p:txBody>
        </p:sp>
      </p:grpSp>
      <p:sp>
        <p:nvSpPr>
          <p:cNvPr id="60" name="Rettangolo arrotondato 59"/>
          <p:cNvSpPr/>
          <p:nvPr/>
        </p:nvSpPr>
        <p:spPr>
          <a:xfrm>
            <a:off x="7020272" y="1844824"/>
            <a:ext cx="1512168" cy="473612"/>
          </a:xfrm>
          <a:prstGeom prst="roundRect">
            <a:avLst/>
          </a:prstGeom>
          <a:solidFill>
            <a:srgbClr val="0580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it-IT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ltre </a:t>
            </a:r>
            <a:r>
              <a:rPr lang="it-IT" sz="1400" b="1" dirty="0" smtClean="0">
                <a:solidFill>
                  <a:schemeClr val="bg1"/>
                </a:solidFill>
              </a:rPr>
              <a:t>400</a:t>
            </a:r>
            <a:r>
              <a:rPr lang="it-IT" sz="1050" b="1" dirty="0" smtClean="0">
                <a:solidFill>
                  <a:schemeClr val="bg1"/>
                </a:solidFill>
              </a:rPr>
              <a:t> </a:t>
            </a:r>
            <a:r>
              <a:rPr lang="it-IT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impianti di</a:t>
            </a:r>
          </a:p>
          <a:p>
            <a:pPr algn="ctr"/>
            <a:r>
              <a:rPr lang="it-IT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produzione e potabilizzazione</a:t>
            </a:r>
            <a:endParaRPr lang="it-IT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ttangolo arrotondato 66"/>
          <p:cNvSpPr/>
          <p:nvPr/>
        </p:nvSpPr>
        <p:spPr>
          <a:xfrm>
            <a:off x="7020272" y="3861048"/>
            <a:ext cx="1512168" cy="473612"/>
          </a:xfrm>
          <a:prstGeom prst="roundRect">
            <a:avLst/>
          </a:prstGeom>
          <a:solidFill>
            <a:srgbClr val="0580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oltre </a:t>
            </a:r>
            <a:r>
              <a:rPr lang="it-IT" sz="1400" b="1" dirty="0">
                <a:solidFill>
                  <a:schemeClr val="bg1"/>
                </a:solidFill>
              </a:rPr>
              <a:t>35</a:t>
            </a:r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mila</a:t>
            </a:r>
          </a:p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Km di rete acquedottistica</a:t>
            </a:r>
          </a:p>
        </p:txBody>
      </p:sp>
      <p:sp>
        <p:nvSpPr>
          <p:cNvPr id="68" name="Rettangolo arrotondato 67"/>
          <p:cNvSpPr/>
          <p:nvPr/>
        </p:nvSpPr>
        <p:spPr>
          <a:xfrm>
            <a:off x="3967970" y="5136435"/>
            <a:ext cx="1512168" cy="473612"/>
          </a:xfrm>
          <a:prstGeom prst="roundRect">
            <a:avLst/>
          </a:prstGeom>
          <a:solidFill>
            <a:srgbClr val="0580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circa </a:t>
            </a:r>
            <a:r>
              <a:rPr lang="it-IT" sz="1400" b="1" dirty="0">
                <a:solidFill>
                  <a:schemeClr val="bg1"/>
                </a:solidFill>
              </a:rPr>
              <a:t>300</a:t>
            </a:r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milioni</a:t>
            </a:r>
          </a:p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di mc di acqua venduta</a:t>
            </a:r>
          </a:p>
        </p:txBody>
      </p:sp>
      <p:sp>
        <p:nvSpPr>
          <p:cNvPr id="70" name="Rettangolo arrotondato 69"/>
          <p:cNvSpPr/>
          <p:nvPr/>
        </p:nvSpPr>
        <p:spPr>
          <a:xfrm>
            <a:off x="682264" y="3861048"/>
            <a:ext cx="1512168" cy="473612"/>
          </a:xfrm>
          <a:prstGeom prst="roundRect">
            <a:avLst/>
          </a:prstGeom>
          <a:solidFill>
            <a:srgbClr val="0580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oltre </a:t>
            </a:r>
            <a:r>
              <a:rPr lang="it-IT" sz="1400" b="1" dirty="0">
                <a:solidFill>
                  <a:schemeClr val="bg1"/>
                </a:solidFill>
              </a:rPr>
              <a:t>18</a:t>
            </a:r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mila</a:t>
            </a:r>
          </a:p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Km di rete fognaria</a:t>
            </a:r>
          </a:p>
        </p:txBody>
      </p:sp>
      <p:sp>
        <p:nvSpPr>
          <p:cNvPr id="71" name="Rettangolo arrotondato 70"/>
          <p:cNvSpPr/>
          <p:nvPr/>
        </p:nvSpPr>
        <p:spPr>
          <a:xfrm>
            <a:off x="683568" y="1844824"/>
            <a:ext cx="1512168" cy="473612"/>
          </a:xfrm>
          <a:prstGeom prst="roundRect">
            <a:avLst/>
          </a:prstGeom>
          <a:solidFill>
            <a:srgbClr val="0580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oltre </a:t>
            </a:r>
            <a:r>
              <a:rPr lang="it-IT" sz="1400" b="1" dirty="0">
                <a:solidFill>
                  <a:schemeClr val="bg1"/>
                </a:solidFill>
              </a:rPr>
              <a:t>1000</a:t>
            </a:r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 impianti</a:t>
            </a:r>
          </a:p>
          <a:p>
            <a:pPr algn="ctr"/>
            <a:r>
              <a:rPr lang="it-IT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di depurazione</a:t>
            </a:r>
          </a:p>
        </p:txBody>
      </p:sp>
      <p:pic>
        <p:nvPicPr>
          <p:cNvPr id="7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0" r="61717" b="52008"/>
          <a:stretch/>
        </p:blipFill>
        <p:spPr bwMode="auto">
          <a:xfrm>
            <a:off x="3817054" y="5826046"/>
            <a:ext cx="598069" cy="74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ttangolo 72"/>
          <p:cNvSpPr/>
          <p:nvPr/>
        </p:nvSpPr>
        <p:spPr>
          <a:xfrm>
            <a:off x="4416909" y="6015802"/>
            <a:ext cx="1008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050" dirty="0">
                <a:solidFill>
                  <a:schemeClr val="bg2"/>
                </a:solidFill>
                <a:latin typeface="Arial Narrow" panose="020B0606020202030204" pitchFamily="34" charset="0"/>
              </a:rPr>
              <a:t>circa </a:t>
            </a:r>
            <a:r>
              <a:rPr lang="it-IT" sz="1400" b="1" dirty="0" smtClean="0">
                <a:solidFill>
                  <a:schemeClr val="bg2"/>
                </a:solidFill>
              </a:rPr>
              <a:t>2.000</a:t>
            </a:r>
            <a:endParaRPr lang="it-IT" sz="1050" b="1" dirty="0">
              <a:solidFill>
                <a:schemeClr val="bg2"/>
              </a:solidFill>
            </a:endParaRPr>
          </a:p>
          <a:p>
            <a:r>
              <a:rPr lang="it-IT" sz="1050" dirty="0">
                <a:solidFill>
                  <a:schemeClr val="bg2"/>
                </a:solidFill>
                <a:latin typeface="Arial Narrow" panose="020B0606020202030204" pitchFamily="34" charset="0"/>
              </a:rPr>
              <a:t>analisi al giorno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2051832" y="6015802"/>
            <a:ext cx="1008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050" dirty="0">
                <a:solidFill>
                  <a:schemeClr val="bg2"/>
                </a:solidFill>
                <a:latin typeface="Arial Narrow" panose="020B0606020202030204" pitchFamily="34" charset="0"/>
              </a:rPr>
              <a:t>o</a:t>
            </a:r>
            <a:r>
              <a:rPr lang="it-IT" sz="105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ltre</a:t>
            </a:r>
            <a:r>
              <a:rPr lang="it-IT" sz="1050" dirty="0" smtClean="0">
                <a:solidFill>
                  <a:schemeClr val="bg2"/>
                </a:solidFill>
              </a:rPr>
              <a:t> </a:t>
            </a:r>
            <a:r>
              <a:rPr lang="it-IT" sz="1400" b="1" dirty="0" smtClean="0">
                <a:solidFill>
                  <a:schemeClr val="bg2"/>
                </a:solidFill>
              </a:rPr>
              <a:t>730.000 </a:t>
            </a:r>
            <a:r>
              <a:rPr lang="it-IT" sz="105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analisi all’anno*</a:t>
            </a:r>
          </a:p>
        </p:txBody>
      </p:sp>
      <p:sp>
        <p:nvSpPr>
          <p:cNvPr id="75" name="Rettangolo 74"/>
          <p:cNvSpPr/>
          <p:nvPr/>
        </p:nvSpPr>
        <p:spPr>
          <a:xfrm>
            <a:off x="6588336" y="5943794"/>
            <a:ext cx="180008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050" dirty="0">
                <a:solidFill>
                  <a:schemeClr val="bg2"/>
                </a:solidFill>
                <a:latin typeface="Arial Narrow" panose="020B0606020202030204" pitchFamily="34" charset="0"/>
              </a:rPr>
              <a:t>i</a:t>
            </a:r>
            <a:r>
              <a:rPr lang="it-IT" sz="105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l </a:t>
            </a:r>
            <a:r>
              <a:rPr lang="it-IT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99,9%</a:t>
            </a:r>
          </a:p>
          <a:p>
            <a:r>
              <a:rPr lang="it-IT" sz="105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delle analisi è risultato conforme</a:t>
            </a:r>
            <a:endParaRPr lang="it-IT" sz="105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7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r="61717" b="76218"/>
          <a:stretch/>
        </p:blipFill>
        <p:spPr bwMode="auto">
          <a:xfrm>
            <a:off x="1445325" y="5829688"/>
            <a:ext cx="598070" cy="7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7" r="61717" b="25004"/>
          <a:stretch/>
        </p:blipFill>
        <p:spPr bwMode="auto">
          <a:xfrm>
            <a:off x="5940152" y="5837302"/>
            <a:ext cx="598070" cy="72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CasellaDiTesto 77"/>
          <p:cNvSpPr txBox="1"/>
          <p:nvPr/>
        </p:nvSpPr>
        <p:spPr>
          <a:xfrm>
            <a:off x="1450442" y="6609689"/>
            <a:ext cx="3409590" cy="16927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smtClean="0">
                <a:solidFill>
                  <a:schemeClr val="bg2"/>
                </a:solidFill>
                <a:latin typeface="Arial"/>
                <a:cs typeface="Arial"/>
              </a:rPr>
              <a:t>*	Include 	analisi effettuate</a:t>
            </a:r>
            <a:r>
              <a:rPr lang="it-IT" sz="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sz="800" dirty="0" smtClean="0">
                <a:solidFill>
                  <a:schemeClr val="bg2"/>
                </a:solidFill>
                <a:latin typeface="Arial"/>
                <a:cs typeface="Arial"/>
              </a:rPr>
              <a:t>da Gruppo Hera, </a:t>
            </a:r>
            <a:r>
              <a:rPr lang="it-IT" sz="800" dirty="0" err="1" smtClean="0">
                <a:solidFill>
                  <a:schemeClr val="bg2"/>
                </a:solidFill>
                <a:latin typeface="Arial"/>
                <a:cs typeface="Arial"/>
              </a:rPr>
              <a:t>RASdF</a:t>
            </a:r>
            <a:r>
              <a:rPr lang="it-IT" sz="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sz="800" dirty="0" smtClean="0">
                <a:solidFill>
                  <a:schemeClr val="bg2"/>
                </a:solidFill>
                <a:latin typeface="Arial"/>
                <a:cs typeface="Arial"/>
              </a:rPr>
              <a:t>ed Enti di Controllo</a:t>
            </a:r>
          </a:p>
        </p:txBody>
      </p:sp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577026"/>
              </p:ext>
            </p:extLst>
          </p:nvPr>
        </p:nvGraphicFramePr>
        <p:xfrm>
          <a:off x="3553728" y="2560320"/>
          <a:ext cx="2127976" cy="122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umetto 2 2"/>
          <p:cNvSpPr/>
          <p:nvPr/>
        </p:nvSpPr>
        <p:spPr>
          <a:xfrm>
            <a:off x="3707904" y="2225646"/>
            <a:ext cx="1829296" cy="555282"/>
          </a:xfrm>
          <a:prstGeom prst="wedgeRoundRectCallout">
            <a:avLst>
              <a:gd name="adj1" fmla="val -26784"/>
              <a:gd name="adj2" fmla="val 95435"/>
              <a:gd name="adj3" fmla="val 16667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2° operatore in Italia </a:t>
            </a:r>
            <a:r>
              <a:rPr lang="it-IT" sz="1100" dirty="0" smtClean="0"/>
              <a:t>per volume di acqua venduta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575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it-IT" dirty="0" smtClean="0">
                <a:latin typeface="Arial" charset="0"/>
                <a:cs typeface="Arial" charset="0"/>
              </a:rPr>
              <a:t>Contatti con Israele</a:t>
            </a:r>
            <a:br>
              <a:rPr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Panoramica a</a:t>
            </a:r>
            <a:r>
              <a:rPr altLang="it-IT" dirty="0" smtClean="0">
                <a:latin typeface="Arial" charset="0"/>
                <a:cs typeface="Arial" charset="0"/>
              </a:rPr>
              <a:t>ziende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b="15096"/>
          <a:stretch/>
        </p:blipFill>
        <p:spPr bwMode="auto">
          <a:xfrm>
            <a:off x="1619697" y="1294186"/>
            <a:ext cx="1440135" cy="9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galloni\Desktop\Doc_201115-18_10_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1226019"/>
            <a:ext cx="1880349" cy="10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galloni\Desktop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888903"/>
            <a:ext cx="1944216" cy="80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galloni\Desktop\RealTechLog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59192"/>
            <a:ext cx="2088058" cy="4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95" y="2839247"/>
            <a:ext cx="1814302" cy="7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egalloni\Desktop\emefc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3840891"/>
            <a:ext cx="1781944" cy="6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galloni\Desktop\Log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5" y="909639"/>
            <a:ext cx="2304256" cy="6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galloni\Desktop\Doc_201115-18_10_4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189" y="2617598"/>
            <a:ext cx="2597644" cy="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ra.perazzoli\Desktop\default-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5085184"/>
            <a:ext cx="1997968" cy="4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.perazzoli\Desktop\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005064"/>
            <a:ext cx="13525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ara.perazzoli\Desktop\press-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0731" y="5445224"/>
            <a:ext cx="1440160" cy="6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161" y="4797152"/>
            <a:ext cx="1533922" cy="5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235" y="5253328"/>
            <a:ext cx="1635529" cy="4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39" y="2168912"/>
            <a:ext cx="558410" cy="7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ra.perazzoli\Desktop\logo-e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" y="1124744"/>
            <a:ext cx="1530415" cy="4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ra.perazzoli\Desktop\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96" y="4004983"/>
            <a:ext cx="1537195" cy="3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e 57"/>
          <p:cNvSpPr/>
          <p:nvPr/>
        </p:nvSpPr>
        <p:spPr>
          <a:xfrm rot="12172879">
            <a:off x="386922" y="2287656"/>
            <a:ext cx="6431651" cy="1467330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 rot="20706543">
            <a:off x="157557" y="3088851"/>
            <a:ext cx="6933499" cy="1295640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 rot="18452143">
            <a:off x="520701" y="2898252"/>
            <a:ext cx="6028523" cy="1872208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 rot="14219359">
            <a:off x="1269193" y="2699729"/>
            <a:ext cx="6352690" cy="1670130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 rot="1813695">
            <a:off x="1144726" y="2860198"/>
            <a:ext cx="7884057" cy="1872208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 rot="21069983">
            <a:off x="1193649" y="2667377"/>
            <a:ext cx="7228183" cy="1071342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 rot="16908393">
            <a:off x="1301857" y="2696149"/>
            <a:ext cx="5467703" cy="1872208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 rot="19619359">
            <a:off x="1279795" y="2017178"/>
            <a:ext cx="7104428" cy="1872208"/>
          </a:xfrm>
          <a:prstGeom prst="ellipse">
            <a:avLst/>
          </a:prstGeom>
          <a:noFill/>
          <a:ln w="38100">
            <a:solidFill>
              <a:srgbClr val="0088CE">
                <a:alpha val="20000"/>
              </a:srgbClr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2" descr="C:\Users\sara.perazzoli\Desktop\Bermad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65" y="5565464"/>
            <a:ext cx="607259" cy="7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it-IT" dirty="0" smtClean="0">
                <a:latin typeface="Arial" charset="0"/>
                <a:cs typeface="Arial" charset="0"/>
              </a:rPr>
              <a:t>Contatti con Israele</a:t>
            </a:r>
            <a:br>
              <a:rPr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Tecnologie e sperimentazioni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pic>
        <p:nvPicPr>
          <p:cNvPr id="18" name="Picture 2" descr="C:\Users\egalloni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56" y="5771668"/>
            <a:ext cx="1238028" cy="5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84" y="5733256"/>
            <a:ext cx="355581" cy="50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3649729" y="6218947"/>
            <a:ext cx="2434439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Capsule batteri per aumento capacità depurazione</a:t>
            </a:r>
          </a:p>
        </p:txBody>
      </p:sp>
      <p:pic>
        <p:nvPicPr>
          <p:cNvPr id="21" name="Picture 3" descr="C:\Users\sara.perazzoli\Desktop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1" y="4878286"/>
            <a:ext cx="998420" cy="9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201" y="5775661"/>
            <a:ext cx="1056067" cy="3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6927757" y="5753576"/>
            <a:ext cx="740587" cy="230832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err="1" smtClean="0">
                <a:latin typeface="Arial"/>
                <a:cs typeface="Arial"/>
              </a:rPr>
              <a:t>Ice</a:t>
            </a:r>
            <a:r>
              <a:rPr lang="it-IT" sz="1200" i="1" dirty="0" smtClean="0">
                <a:latin typeface="Arial"/>
                <a:cs typeface="Arial"/>
              </a:rPr>
              <a:t> </a:t>
            </a:r>
            <a:r>
              <a:rPr lang="it-IT" sz="1200" i="1" dirty="0" err="1" smtClean="0">
                <a:latin typeface="Arial"/>
                <a:cs typeface="Arial"/>
              </a:rPr>
              <a:t>pigging</a:t>
            </a:r>
            <a:endParaRPr lang="it-IT" sz="1200" i="1" dirty="0" smtClean="0">
              <a:latin typeface="Arial"/>
              <a:cs typeface="Arial"/>
            </a:endParaRPr>
          </a:p>
        </p:txBody>
      </p:sp>
      <p:pic>
        <p:nvPicPr>
          <p:cNvPr id="25" name="Picture 3" descr="C:\Users\sara.perazzoli\Desktop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586497"/>
            <a:ext cx="998420" cy="9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4211960" y="845460"/>
            <a:ext cx="1323833" cy="60016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err="1" smtClean="0">
                <a:latin typeface="Arial"/>
                <a:cs typeface="Arial"/>
              </a:rPr>
              <a:t>Cowama</a:t>
            </a:r>
            <a:r>
              <a:rPr lang="it-IT" sz="1200" i="1" dirty="0" smtClean="0">
                <a:latin typeface="Arial"/>
                <a:cs typeface="Arial"/>
              </a:rPr>
              <a:t> </a:t>
            </a:r>
            <a:r>
              <a:rPr lang="it-IT" sz="1200" i="1" dirty="0" err="1" smtClean="0">
                <a:latin typeface="Arial"/>
                <a:cs typeface="Arial"/>
              </a:rPr>
              <a:t>ibeach</a:t>
            </a:r>
            <a:endParaRPr lang="it-IT" sz="1200" i="1" dirty="0" smtClean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Modellazione  scarichi mare</a:t>
            </a:r>
          </a:p>
        </p:txBody>
      </p:sp>
      <p:pic>
        <p:nvPicPr>
          <p:cNvPr id="27" name="Picture 2" descr="C:\Users\egalloni\Desktop\RealTech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7" y="4509299"/>
            <a:ext cx="1740368" cy="3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sara.perazzoli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537195" cy="3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561" y="3106902"/>
            <a:ext cx="1533922" cy="5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6300192" y="3517558"/>
            <a:ext cx="1872208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Strategia manutenzione infrastrutture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51520" y="4869160"/>
            <a:ext cx="2376264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Sonde per analisi in continuo di inquinanti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595" r="15711" b="15096"/>
          <a:stretch/>
        </p:blipFill>
        <p:spPr bwMode="auto">
          <a:xfrm>
            <a:off x="1331640" y="836712"/>
            <a:ext cx="1137921" cy="9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971599" y="1631442"/>
            <a:ext cx="1656185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Telelettura contatori</a:t>
            </a:r>
          </a:p>
        </p:txBody>
      </p:sp>
      <p:pic>
        <p:nvPicPr>
          <p:cNvPr id="34" name="Picture 2" descr="C:\Users\sara.perazzoli\Desktop\default-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454518"/>
            <a:ext cx="1582872" cy="3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6084168" y="1789366"/>
            <a:ext cx="1872208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Sistema di supporto gestionale e di controllo</a:t>
            </a:r>
          </a:p>
        </p:txBody>
      </p:sp>
      <p:pic>
        <p:nvPicPr>
          <p:cNvPr id="36" name="Picture 2" descr="C:\Users\egalloni\Desktop\emefc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56" y="5753528"/>
            <a:ext cx="1337728" cy="5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1331640" y="6218947"/>
            <a:ext cx="2067632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Trattamento acque reflue con membrane a spirale</a:t>
            </a:r>
          </a:p>
        </p:txBody>
      </p:sp>
      <p:pic>
        <p:nvPicPr>
          <p:cNvPr id="38" name="Picture 2" descr="C:\Users\egalloni\Desktop\Log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476672"/>
            <a:ext cx="1766134" cy="4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6911704" y="891309"/>
            <a:ext cx="1690622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Sistema controllo funzionamento macchine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24" y="2292272"/>
            <a:ext cx="1400583" cy="6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7092280" y="2839696"/>
            <a:ext cx="1872208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Ricerca perdite satellitare</a:t>
            </a:r>
          </a:p>
        </p:txBody>
      </p:sp>
      <p:pic>
        <p:nvPicPr>
          <p:cNvPr id="1026" name="Picture 2" descr="C:\Users\sara.perazzoli\Desktop\Bermad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99" y="4267079"/>
            <a:ext cx="607259" cy="7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7053217" y="5053816"/>
            <a:ext cx="1623239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Sistemi di automazione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323527" y="2766120"/>
            <a:ext cx="1656185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dirty="0" smtClean="0">
                <a:latin typeface="Arial"/>
                <a:cs typeface="Arial"/>
              </a:rPr>
              <a:t>Telecontrollo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0" y="1875465"/>
            <a:ext cx="3618408" cy="34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30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44" y="116632"/>
            <a:ext cx="2210018" cy="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olo 1"/>
          <p:cNvSpPr>
            <a:spLocks noGrp="1"/>
          </p:cNvSpPr>
          <p:nvPr>
            <p:ph type="title"/>
          </p:nvPr>
        </p:nvSpPr>
        <p:spPr>
          <a:xfrm>
            <a:off x="3635375" y="0"/>
            <a:ext cx="4610107" cy="909638"/>
          </a:xfrm>
        </p:spPr>
        <p:txBody>
          <a:bodyPr>
            <a:noAutofit/>
          </a:bodyPr>
          <a:lstStyle/>
          <a:p>
            <a:pPr algn="l"/>
            <a:r>
              <a:rPr lang="it-IT" altLang="it-IT" sz="1800" b="1" dirty="0" err="1" smtClean="0">
                <a:solidFill>
                  <a:srgbClr val="054977"/>
                </a:solidFill>
                <a:latin typeface="Arial" pitchFamily="34" charset="0"/>
                <a:cs typeface="Arial" pitchFamily="34" charset="0"/>
              </a:rPr>
              <a:t>Asset</a:t>
            </a:r>
            <a:r>
              <a:rPr lang="it-IT" altLang="it-IT" sz="1800" b="1" dirty="0" smtClean="0">
                <a:solidFill>
                  <a:srgbClr val="054977"/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it-IT" altLang="it-IT" sz="1800" b="1" dirty="0">
              <a:solidFill>
                <a:srgbClr val="0549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89" y="1431379"/>
            <a:ext cx="4371975" cy="47339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97105" y="3557943"/>
            <a:ext cx="334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>
              <a:buClr>
                <a:srgbClr val="3399FF"/>
              </a:buClr>
            </a:pPr>
            <a:r>
              <a:rPr lang="it-IT" sz="1400" dirty="0" smtClean="0">
                <a:latin typeface="+mj-lt"/>
              </a:rPr>
              <a:t>Il modello prevede quindi la valutazione delle strategie di investimento attraverso una </a:t>
            </a:r>
            <a:r>
              <a:rPr lang="it-IT" sz="1400" b="1" dirty="0" smtClean="0">
                <a:latin typeface="+mj-lt"/>
              </a:rPr>
              <a:t>analisi di rischio </a:t>
            </a:r>
            <a:r>
              <a:rPr lang="it-IT" sz="1400" dirty="0" smtClean="0">
                <a:latin typeface="+mj-lt"/>
              </a:rPr>
              <a:t>(basata su probabilità di rottura, costi di manutenzione/sostituzione condotta, impatti sulla popolazione) in sostituzione di criteri classici basati prevalentemente sulle rotture storiche e/o sulla vetustà della rete.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797106" y="1412776"/>
            <a:ext cx="334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>
              <a:spcBef>
                <a:spcPts val="600"/>
              </a:spcBef>
              <a:buClr>
                <a:srgbClr val="3399FF"/>
              </a:buClr>
            </a:pPr>
            <a:r>
              <a:rPr lang="it-IT" sz="1400" dirty="0" smtClean="0">
                <a:latin typeface="+mj-lt"/>
              </a:rPr>
              <a:t>Il software ha l’obiettivo di fornire </a:t>
            </a:r>
            <a:r>
              <a:rPr lang="it-IT" sz="1400" dirty="0">
                <a:latin typeface="+mj-lt"/>
              </a:rPr>
              <a:t>una </a:t>
            </a:r>
            <a:r>
              <a:rPr lang="it-IT" sz="1400" b="1" dirty="0">
                <a:latin typeface="+mj-lt"/>
              </a:rPr>
              <a:t>analisi </a:t>
            </a:r>
            <a:r>
              <a:rPr lang="it-IT" sz="1400" b="1" dirty="0" smtClean="0">
                <a:latin typeface="+mj-lt"/>
              </a:rPr>
              <a:t>delle </a:t>
            </a:r>
            <a:r>
              <a:rPr lang="it-IT" sz="1400" b="1" dirty="0">
                <a:latin typeface="+mj-lt"/>
              </a:rPr>
              <a:t>infrastrutture </a:t>
            </a:r>
            <a:r>
              <a:rPr lang="it-IT" sz="1400" b="1" dirty="0" smtClean="0">
                <a:latin typeface="+mj-lt"/>
              </a:rPr>
              <a:t>(reti acquedotto) gestite</a:t>
            </a:r>
            <a:r>
              <a:rPr lang="it-IT" sz="1400" dirty="0" smtClean="0">
                <a:latin typeface="+mj-lt"/>
              </a:rPr>
              <a:t>, monitorare </a:t>
            </a:r>
            <a:r>
              <a:rPr lang="it-IT" sz="1400" dirty="0">
                <a:latin typeface="+mj-lt"/>
              </a:rPr>
              <a:t>il ciclo di vita di ciascun </a:t>
            </a:r>
            <a:r>
              <a:rPr lang="it-IT" sz="1400" dirty="0" err="1">
                <a:latin typeface="+mj-lt"/>
              </a:rPr>
              <a:t>asset</a:t>
            </a:r>
            <a:r>
              <a:rPr lang="it-IT" sz="1400" dirty="0">
                <a:latin typeface="+mj-lt"/>
              </a:rPr>
              <a:t> nel corso del </a:t>
            </a:r>
            <a:r>
              <a:rPr lang="it-IT" sz="1400" dirty="0" smtClean="0">
                <a:latin typeface="+mj-lt"/>
              </a:rPr>
              <a:t>tempo, mettere a disposizione </a:t>
            </a:r>
            <a:r>
              <a:rPr lang="it-IT" sz="1400" dirty="0">
                <a:latin typeface="+mj-lt"/>
              </a:rPr>
              <a:t>strumenti di supporto alle decisioni per determinare le strategie per il mantenimento delle infrastrutture</a:t>
            </a:r>
            <a:r>
              <a:rPr lang="it-IT" sz="1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9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olo 1"/>
          <p:cNvSpPr>
            <a:spLocks noGrp="1"/>
          </p:cNvSpPr>
          <p:nvPr>
            <p:ph type="title"/>
          </p:nvPr>
        </p:nvSpPr>
        <p:spPr>
          <a:xfrm>
            <a:off x="3635375" y="0"/>
            <a:ext cx="4610107" cy="909638"/>
          </a:xfrm>
        </p:spPr>
        <p:txBody>
          <a:bodyPr>
            <a:noAutofit/>
          </a:bodyPr>
          <a:lstStyle/>
          <a:p>
            <a:pPr algn="l"/>
            <a:r>
              <a:rPr lang="it-IT" altLang="it-IT" sz="1800" b="1" dirty="0" err="1" smtClean="0">
                <a:solidFill>
                  <a:srgbClr val="054977"/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it-IT" altLang="it-IT" sz="1800" b="1" dirty="0" smtClean="0">
                <a:solidFill>
                  <a:srgbClr val="0549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b="1" dirty="0" err="1" smtClean="0">
                <a:solidFill>
                  <a:srgbClr val="054977"/>
                </a:solidFill>
                <a:latin typeface="Arial" pitchFamily="34" charset="0"/>
                <a:cs typeface="Arial" pitchFamily="34" charset="0"/>
              </a:rPr>
              <a:t>Pigging</a:t>
            </a:r>
            <a:endParaRPr lang="it-IT" altLang="it-IT" sz="1800" b="1" dirty="0">
              <a:solidFill>
                <a:srgbClr val="0549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0619" y="1412776"/>
            <a:ext cx="7957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 algn="just">
              <a:buClr>
                <a:srgbClr val="3399FF"/>
              </a:buClr>
            </a:pPr>
            <a:r>
              <a:rPr lang="it-IT" sz="1400" dirty="0" smtClean="0">
                <a:latin typeface="+mj-lt"/>
              </a:rPr>
              <a:t>Nell’ambito della attività di flussaggio – lavaggio delle reti è stata avviata la sperimentazione di una </a:t>
            </a:r>
            <a:r>
              <a:rPr lang="it-IT" sz="1400" b="1" dirty="0" smtClean="0">
                <a:latin typeface="+mj-lt"/>
              </a:rPr>
              <a:t>metodologia innovativa per il contesto nazionale</a:t>
            </a:r>
            <a:r>
              <a:rPr lang="it-IT" sz="1400" dirty="0" smtClean="0">
                <a:latin typeface="+mj-lt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0619" y="2060848"/>
            <a:ext cx="34933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 algn="just">
              <a:buClr>
                <a:srgbClr val="3399FF"/>
              </a:buClr>
            </a:pPr>
            <a:r>
              <a:rPr lang="it-IT" sz="1400" dirty="0">
                <a:latin typeface="+mj-lt"/>
              </a:rPr>
              <a:t>L’intervento </a:t>
            </a:r>
            <a:r>
              <a:rPr lang="it-IT" sz="1400" dirty="0" smtClean="0">
                <a:latin typeface="+mj-lt"/>
              </a:rPr>
              <a:t>si </a:t>
            </a:r>
            <a:r>
              <a:rPr lang="it-IT" sz="1400" dirty="0">
                <a:latin typeface="+mj-lt"/>
              </a:rPr>
              <a:t>propone di risolvere in modo innovativo ed efficace i problemi dovuti ai sedimenti di </a:t>
            </a:r>
            <a:r>
              <a:rPr lang="it-IT" sz="1400" dirty="0" smtClean="0">
                <a:latin typeface="+mj-lt"/>
              </a:rPr>
              <a:t>ferro </a:t>
            </a:r>
            <a:r>
              <a:rPr lang="it-IT" sz="1400" dirty="0">
                <a:latin typeface="+mj-lt"/>
              </a:rPr>
              <a:t>e </a:t>
            </a:r>
            <a:r>
              <a:rPr lang="it-IT" sz="1400" dirty="0" smtClean="0">
                <a:latin typeface="+mj-lt"/>
              </a:rPr>
              <a:t>manganese </a:t>
            </a:r>
            <a:r>
              <a:rPr lang="it-IT" sz="1400" dirty="0">
                <a:latin typeface="+mj-lt"/>
              </a:rPr>
              <a:t>presenti in alcuni tratti della rete </a:t>
            </a:r>
            <a:r>
              <a:rPr lang="it-IT" sz="1400" dirty="0" smtClean="0">
                <a:latin typeface="+mj-lt"/>
              </a:rPr>
              <a:t>idrica. Il </a:t>
            </a:r>
            <a:r>
              <a:rPr lang="it-IT" sz="1400" dirty="0">
                <a:latin typeface="+mj-lt"/>
              </a:rPr>
              <a:t>sistema </a:t>
            </a:r>
            <a:r>
              <a:rPr lang="it-IT" sz="1400" dirty="0" err="1" smtClean="0">
                <a:latin typeface="+mj-lt"/>
              </a:rPr>
              <a:t>Ice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Pigging</a:t>
            </a:r>
            <a:r>
              <a:rPr lang="it-IT" sz="1400" dirty="0" smtClean="0">
                <a:latin typeface="+mj-lt"/>
              </a:rPr>
              <a:t> è </a:t>
            </a:r>
            <a:r>
              <a:rPr lang="it-IT" sz="1400" dirty="0">
                <a:latin typeface="+mj-lt"/>
              </a:rPr>
              <a:t>una </a:t>
            </a:r>
            <a:r>
              <a:rPr lang="it-IT" sz="1400" dirty="0" smtClean="0">
                <a:latin typeface="+mj-lt"/>
              </a:rPr>
              <a:t>tecnologia che Hera ha </a:t>
            </a:r>
            <a:r>
              <a:rPr lang="it-IT" sz="1400" b="1" dirty="0" smtClean="0">
                <a:latin typeface="+mj-lt"/>
              </a:rPr>
              <a:t>sperimentato per la prima volta in Italia</a:t>
            </a:r>
            <a:r>
              <a:rPr lang="it-IT" sz="1400" dirty="0" smtClean="0">
                <a:latin typeface="+mj-lt"/>
              </a:rPr>
              <a:t>.</a:t>
            </a:r>
          </a:p>
          <a:p>
            <a:pPr marL="25400" indent="-25400" algn="just">
              <a:buClr>
                <a:srgbClr val="3399FF"/>
              </a:buClr>
            </a:pPr>
            <a:r>
              <a:rPr lang="it-IT" sz="1400" dirty="0" smtClean="0">
                <a:latin typeface="+mj-lt"/>
              </a:rPr>
              <a:t>Il </a:t>
            </a:r>
            <a:r>
              <a:rPr lang="it-IT" sz="1400" dirty="0">
                <a:latin typeface="+mj-lt"/>
              </a:rPr>
              <a:t>processo di pulizia consiste nell’utilizzo di una soluzione di “ghiaccio”, prodotta con acqua e normale sale alimentare </a:t>
            </a:r>
            <a:r>
              <a:rPr lang="it-IT" sz="1400" dirty="0" smtClean="0">
                <a:latin typeface="+mj-lt"/>
              </a:rPr>
              <a:t>ad </a:t>
            </a:r>
            <a:r>
              <a:rPr lang="it-IT" sz="1400" dirty="0">
                <a:latin typeface="+mj-lt"/>
              </a:rPr>
              <a:t>una specifica consistenza, che viene inserita attraverso un impianto mobile nei tratti di condotte da </a:t>
            </a:r>
            <a:r>
              <a:rPr lang="it-IT" sz="1400" dirty="0" smtClean="0">
                <a:latin typeface="+mj-lt"/>
              </a:rPr>
              <a:t>sanificare. L’impianto </a:t>
            </a:r>
            <a:r>
              <a:rPr lang="it-IT" sz="1400" dirty="0">
                <a:latin typeface="+mj-lt"/>
              </a:rPr>
              <a:t>crea un cuscino di ghiaccio che percorre la tubazione sospinto dalla normale pressione idrica ed ingloba ed asporta, lungo il percorso, i materiali sedimentati nel tempo all’interno della condotta</a:t>
            </a:r>
            <a:r>
              <a:rPr lang="it-IT" sz="1400" dirty="0" smtClean="0">
                <a:latin typeface="+mj-lt"/>
              </a:rPr>
              <a:t>.</a:t>
            </a:r>
            <a:endParaRPr lang="it-IT" sz="1400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48" y="2060848"/>
            <a:ext cx="4158616" cy="4152624"/>
          </a:xfrm>
          <a:prstGeom prst="rect">
            <a:avLst/>
          </a:prstGeom>
        </p:spPr>
      </p:pic>
      <p:pic>
        <p:nvPicPr>
          <p:cNvPr id="8" name="Picture 3" descr="C:\Users\sara.perazzoli\Desktop\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/>
          <a:stretch/>
        </p:blipFill>
        <p:spPr bwMode="auto">
          <a:xfrm>
            <a:off x="683568" y="44624"/>
            <a:ext cx="1512168" cy="13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359" y="260648"/>
            <a:ext cx="1635529" cy="4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4"/>
          <a:stretch/>
        </p:blipFill>
        <p:spPr bwMode="auto">
          <a:xfrm>
            <a:off x="660281" y="3933056"/>
            <a:ext cx="3623687" cy="18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917053"/>
            <a:ext cx="4432344" cy="196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4942524" y="5784944"/>
            <a:ext cx="3852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 algn="r">
              <a:buClr>
                <a:srgbClr val="3399FF"/>
              </a:buClr>
            </a:pPr>
            <a:r>
              <a:rPr lang="it-IT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cruscotto livelli prodotti chimici</a:t>
            </a: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109741" y="1094205"/>
            <a:ext cx="3614287" cy="216023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it-IT" sz="1400" dirty="0" smtClean="0">
                <a:latin typeface="Arial" charset="0"/>
              </a:rPr>
              <a:t>E’ stato implementato il sistema gestionale di controllo e monitoraggio sull’</a:t>
            </a:r>
            <a:r>
              <a:rPr lang="it-IT" sz="1400" b="1" dirty="0" smtClean="0">
                <a:latin typeface="Arial" charset="0"/>
              </a:rPr>
              <a:t>impianto di potabilizzazione</a:t>
            </a:r>
          </a:p>
          <a:p>
            <a:r>
              <a:rPr lang="it-IT" sz="1400" b="1" dirty="0" smtClean="0">
                <a:latin typeface="Arial" charset="0"/>
              </a:rPr>
              <a:t>di Pontelagoscuro</a:t>
            </a:r>
            <a:r>
              <a:rPr lang="it-IT" sz="1400" dirty="0" smtClean="0">
                <a:latin typeface="Arial" charset="0"/>
              </a:rPr>
              <a:t>. </a:t>
            </a:r>
          </a:p>
          <a:p>
            <a:r>
              <a:rPr lang="it-IT" sz="1400" dirty="0" smtClean="0">
                <a:latin typeface="Arial" charset="0"/>
              </a:rPr>
              <a:t>Dalla primavera 2015 si è pertanto avviata una stretta collaborazione con l’azienda israeliana ed oggi il sistema è in fase di fine </a:t>
            </a:r>
            <a:r>
              <a:rPr lang="it-IT" sz="1400" dirty="0" err="1" smtClean="0">
                <a:latin typeface="Arial" charset="0"/>
              </a:rPr>
              <a:t>tuning</a:t>
            </a:r>
            <a:r>
              <a:rPr lang="it-IT" sz="1400" dirty="0" smtClean="0">
                <a:latin typeface="Arial" charset="0"/>
              </a:rPr>
              <a:t>. </a:t>
            </a:r>
            <a:endParaRPr lang="it-IT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26535" y="0"/>
            <a:ext cx="4618947" cy="909638"/>
          </a:xfrm>
        </p:spPr>
        <p:txBody>
          <a:bodyPr/>
          <a:lstStyle/>
          <a:p>
            <a:r>
              <a:rPr lang="it-IT" dirty="0"/>
              <a:t>Gestione e controllo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804379" y="3522494"/>
            <a:ext cx="4179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Alcuni esempi del cruscotto di Pontelagoscuro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60280" y="5784944"/>
            <a:ext cx="357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25400" algn="r">
              <a:buClr>
                <a:srgbClr val="3399FF"/>
              </a:buClr>
            </a:pPr>
            <a:r>
              <a:rPr lang="it-IT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cruscotto generale</a:t>
            </a: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94929" y="1116668"/>
            <a:ext cx="4047595" cy="216023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tratta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un sistema di supporto gestionale e di controllo finalizzato principalmente 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Analisi dei consumi energetici di impianto;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Analisi e valutazione dei rendimenti macchina;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dei principali parametri qualitativi monitorati con strumenti di campo on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valutazione dei principali parametri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sara.perazzoli\Desktop\default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8" y="116632"/>
            <a:ext cx="2743087" cy="6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4610107" cy="909638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Ricerca perdite mediante satellite</a:t>
            </a:r>
            <a:endParaRPr altLang="it-IT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-11631"/>
            <a:ext cx="2270398" cy="99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730" y="1556792"/>
            <a:ext cx="1866834" cy="1825786"/>
          </a:xfrm>
          <a:prstGeom prst="rect">
            <a:avLst/>
          </a:prstGeom>
        </p:spPr>
      </p:pic>
      <p:pic>
        <p:nvPicPr>
          <p:cNvPr id="5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608" y="1556792"/>
            <a:ext cx="1858786" cy="1825786"/>
          </a:xfrm>
          <a:prstGeom prst="rect">
            <a:avLst/>
          </a:prstGeom>
        </p:spPr>
      </p:pic>
      <p:pic>
        <p:nvPicPr>
          <p:cNvPr id="6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72" y="1556792"/>
            <a:ext cx="1858786" cy="1825786"/>
          </a:xfrm>
          <a:prstGeom prst="rect">
            <a:avLst/>
          </a:prstGeom>
        </p:spPr>
      </p:pic>
      <p:pic>
        <p:nvPicPr>
          <p:cNvPr id="7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901" y="1556792"/>
            <a:ext cx="1858786" cy="1825786"/>
          </a:xfrm>
          <a:prstGeom prst="rect">
            <a:avLst/>
          </a:prstGeom>
        </p:spPr>
      </p:pic>
      <p:sp>
        <p:nvSpPr>
          <p:cNvPr id="8" name="מלבן 12"/>
          <p:cNvSpPr/>
          <p:nvPr/>
        </p:nvSpPr>
        <p:spPr>
          <a:xfrm>
            <a:off x="2772024" y="4365287"/>
            <a:ext cx="2016000" cy="165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dati grezzi vengono preparati per l’analisi utilizzando dei filtri che riconoscono </a:t>
            </a:r>
            <a:r>
              <a:rPr lang="it-IT" sz="1300" b="0" dirty="0">
                <a:latin typeface="Arial" panose="020B0604020202020204" pitchFamily="34" charset="0"/>
                <a:cs typeface="Arial" panose="020B0604020202020204" pitchFamily="34" charset="0"/>
              </a:rPr>
              <a:t>edifici ed altri </a:t>
            </a:r>
            <a:r>
              <a:rPr lang="it-IT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oggetti, vegetazione, </a:t>
            </a:r>
            <a:r>
              <a:rPr lang="it-IT" sz="1300" b="0" dirty="0">
                <a:latin typeface="Arial" panose="020B0604020202020204" pitchFamily="34" charset="0"/>
                <a:cs typeface="Arial" panose="020B0604020202020204" pitchFamily="34" charset="0"/>
              </a:rPr>
              <a:t>oggetti idrologici, </a:t>
            </a:r>
            <a:r>
              <a:rPr lang="it-IT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13"/>
          <p:cNvSpPr/>
          <p:nvPr/>
        </p:nvSpPr>
        <p:spPr>
          <a:xfrm>
            <a:off x="4716016" y="4365288"/>
            <a:ext cx="2016000" cy="165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</a:pP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tilizzando un’avanzata </a:t>
            </a:r>
            <a:r>
              <a:rPr lang="it-IT" sz="1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algoritmica, </a:t>
            </a:r>
            <a:r>
              <a:rPr lang="it-IT" sz="13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cerca la «firma spettrale» dell’acqua potabile </a:t>
            </a:r>
            <a:r>
              <a:rPr lang="it-IT" sz="1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terreno</a:t>
            </a:r>
            <a:endParaRPr lang="en-US" sz="1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6732240" y="4365287"/>
            <a:ext cx="2016000" cy="1656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perdite sono visualizzate in </a:t>
            </a:r>
            <a:r>
              <a:rPr lang="it-IT" sz="13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creati su sistemi GIS, con un’accuratezza di 50 metri</a:t>
            </a:r>
            <a:endParaRPr lang="en-US" sz="1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o 10"/>
          <p:cNvSpPr>
            <a:spLocks/>
          </p:cNvSpPr>
          <p:nvPr/>
        </p:nvSpPr>
        <p:spPr>
          <a:xfrm>
            <a:off x="929399" y="3501008"/>
            <a:ext cx="2131260" cy="792000"/>
          </a:xfrm>
          <a:prstGeom prst="homePlate">
            <a:avLst>
              <a:gd name="adj" fmla="val 35538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Acquisizione della scansione satellitare</a:t>
            </a:r>
          </a:p>
        </p:txBody>
      </p:sp>
      <p:sp>
        <p:nvSpPr>
          <p:cNvPr id="12" name="Gallone 11"/>
          <p:cNvSpPr/>
          <p:nvPr/>
        </p:nvSpPr>
        <p:spPr>
          <a:xfrm>
            <a:off x="2844519" y="3501008"/>
            <a:ext cx="2160000" cy="792000"/>
          </a:xfrm>
          <a:prstGeom prst="chevron">
            <a:avLst>
              <a:gd name="adj" fmla="val 35567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Correzioni Radiometriche</a:t>
            </a:r>
          </a:p>
        </p:txBody>
      </p:sp>
      <p:sp>
        <p:nvSpPr>
          <p:cNvPr id="13" name="Gallone 12"/>
          <p:cNvSpPr/>
          <p:nvPr/>
        </p:nvSpPr>
        <p:spPr>
          <a:xfrm>
            <a:off x="4788379" y="3501008"/>
            <a:ext cx="2160000" cy="792000"/>
          </a:xfrm>
          <a:prstGeom prst="chevron">
            <a:avLst>
              <a:gd name="adj" fmla="val 35567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Algoritmi </a:t>
            </a:r>
            <a:b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analisi</a:t>
            </a:r>
          </a:p>
        </p:txBody>
      </p:sp>
      <p:sp>
        <p:nvSpPr>
          <p:cNvPr id="14" name="Gallone 13"/>
          <p:cNvSpPr/>
          <p:nvPr/>
        </p:nvSpPr>
        <p:spPr>
          <a:xfrm>
            <a:off x="6732240" y="3501008"/>
            <a:ext cx="2160000" cy="792000"/>
          </a:xfrm>
          <a:prstGeom prst="chevron">
            <a:avLst>
              <a:gd name="adj" fmla="val 35567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it-IT" sz="1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interfaccia utente </a:t>
            </a:r>
          </a:p>
        </p:txBody>
      </p:sp>
      <p:sp>
        <p:nvSpPr>
          <p:cNvPr id="15" name="מלבן 12"/>
          <p:cNvSpPr/>
          <p:nvPr/>
        </p:nvSpPr>
        <p:spPr>
          <a:xfrm>
            <a:off x="933450" y="4365287"/>
            <a:ext cx="2016000" cy="165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</a:pP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cquisizione immagini dell’area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 presentazione">
  <a:themeElements>
    <a:clrScheme name="Format Hera_Acqua">
      <a:dk1>
        <a:srgbClr val="000000"/>
      </a:dk1>
      <a:lt1>
        <a:sysClr val="window" lastClr="FFFFFF"/>
      </a:lt1>
      <a:dk2>
        <a:srgbClr val="5A5B5E"/>
      </a:dk2>
      <a:lt2>
        <a:srgbClr val="054977"/>
      </a:lt2>
      <a:accent1>
        <a:srgbClr val="0088CE"/>
      </a:accent1>
      <a:accent2>
        <a:srgbClr val="FFFF00"/>
      </a:accent2>
      <a:accent3>
        <a:srgbClr val="00ABB5"/>
      </a:accent3>
      <a:accent4>
        <a:srgbClr val="96BC33"/>
      </a:accent4>
      <a:accent5>
        <a:srgbClr val="862356"/>
      </a:accent5>
      <a:accent6>
        <a:srgbClr val="ED7F00"/>
      </a:accent6>
      <a:hlink>
        <a:srgbClr val="002060"/>
      </a:hlink>
      <a:folHlink>
        <a:srgbClr val="800080"/>
      </a:folHlink>
    </a:clrScheme>
    <a:fontScheme name="Format He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bIns="0" rtlCol="0">
        <a:spAutoFit/>
      </a:bodyPr>
      <a:lstStyle>
        <a:defPPr fontAlgn="auto">
          <a:lnSpc>
            <a:spcPts val="2000"/>
          </a:lnSpc>
          <a:spcBef>
            <a:spcPts val="0"/>
          </a:spcBef>
          <a:spcAft>
            <a:spcPts val="0"/>
          </a:spcAft>
          <a:defRPr sz="14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831</Words>
  <Application>Microsoft Office PowerPoint</Application>
  <PresentationFormat>Presentazione su schermo (4:3)</PresentationFormat>
  <Paragraphs>129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Format presentazione</vt:lpstr>
      <vt:lpstr>Presentazione standard di PowerPoint</vt:lpstr>
      <vt:lpstr>Il Gruppo Hera</vt:lpstr>
      <vt:lpstr>Il servizio idrico del Gruppo</vt:lpstr>
      <vt:lpstr>Contatti con Israele Panoramica aziende</vt:lpstr>
      <vt:lpstr>Contatti con Israele Tecnologie e sperimentazioni</vt:lpstr>
      <vt:lpstr>Asset management</vt:lpstr>
      <vt:lpstr>Ice Pigging</vt:lpstr>
      <vt:lpstr>Gestione e controllo</vt:lpstr>
      <vt:lpstr>Ricerca perdite mediante satellite</vt:lpstr>
      <vt:lpstr>Ricerca perdite mediante satellite Test pilota Ferrara</vt:lpstr>
      <vt:lpstr>Ricerca perdite mediante satellite Risultati test pilota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2016-10-18T12:47:34Z</dcterms:created>
  <dcterms:modified xsi:type="dcterms:W3CDTF">2017-03-30T13:11:03Z</dcterms:modified>
</cp:coreProperties>
</file>